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3" r:id="rId5"/>
    <p:sldId id="259" r:id="rId6"/>
    <p:sldId id="257" r:id="rId7"/>
    <p:sldId id="264" r:id="rId8"/>
    <p:sldId id="258" r:id="rId9"/>
    <p:sldId id="266" r:id="rId10"/>
    <p:sldId id="267" r:id="rId11"/>
    <p:sldId id="26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D2DF27-7491-4442-B8EB-2203EA0A082A}" type="datetimeFigureOut">
              <a:rPr lang="en-GB" smtClean="0"/>
              <a:t>27/05/2021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2100308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D2DF27-7491-4442-B8EB-2203EA0A082A}" type="datetimeFigureOut">
              <a:rPr lang="en-GB" smtClean="0"/>
              <a:t>27/05/2021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219293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D2DF27-7491-4442-B8EB-2203EA0A082A}" type="datetimeFigureOut">
              <a:rPr lang="en-GB" smtClean="0"/>
              <a:t>27/05/2021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333141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D2DF27-7491-4442-B8EB-2203EA0A082A}" type="datetimeFigureOut">
              <a:rPr lang="en-GB" smtClean="0"/>
              <a:t>27/05/2021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161145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D2DF27-7491-4442-B8EB-2203EA0A082A}" type="datetimeFigureOut">
              <a:rPr lang="en-GB" smtClean="0"/>
              <a:t>27/05/2021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244296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D2DF27-7491-4442-B8EB-2203EA0A082A}"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2328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D2DF27-7491-4442-B8EB-2203EA0A082A}" type="datetimeFigureOut">
              <a:rPr lang="en-GB" smtClean="0"/>
              <a:t>27/05/2021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270268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D2DF27-7491-4442-B8EB-2203EA0A082A}" type="datetimeFigureOut">
              <a:rPr lang="en-GB" smtClean="0"/>
              <a:t>27/05/2021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119357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2DF27-7491-4442-B8EB-2203EA0A082A}" type="datetimeFigureOut">
              <a:rPr lang="en-GB" smtClean="0"/>
              <a:t>27/05/2021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289343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2DF27-7491-4442-B8EB-2203EA0A082A}"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3907456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2DF27-7491-4442-B8EB-2203EA0A082A}"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B1AF9-B142-4141-8112-A8C34A7CC28E}" type="slidenum">
              <a:rPr lang="en-GB" smtClean="0"/>
              <a:t>‹#›</a:t>
            </a:fld>
            <a:endParaRPr lang="en-GB"/>
          </a:p>
        </p:txBody>
      </p:sp>
    </p:spTree>
    <p:extLst>
      <p:ext uri="{BB962C8B-B14F-4D97-AF65-F5344CB8AC3E}">
        <p14:creationId xmlns:p14="http://schemas.microsoft.com/office/powerpoint/2010/main" val="184281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2DF27-7491-4442-B8EB-2203EA0A082A}" type="datetimeFigureOut">
              <a:rPr lang="en-GB" smtClean="0"/>
              <a:t>27/05/2021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B1AF9-B142-4141-8112-A8C34A7CC28E}" type="slidenum">
              <a:rPr lang="en-GB" smtClean="0"/>
              <a:t>‹#›</a:t>
            </a:fld>
            <a:endParaRPr lang="en-GB"/>
          </a:p>
        </p:txBody>
      </p:sp>
    </p:spTree>
    <p:extLst>
      <p:ext uri="{BB962C8B-B14F-4D97-AF65-F5344CB8AC3E}">
        <p14:creationId xmlns:p14="http://schemas.microsoft.com/office/powerpoint/2010/main" val="17932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03726" y="-15444896"/>
            <a:ext cx="7772400" cy="1470025"/>
          </a:xfrm>
        </p:spPr>
        <p:txBody>
          <a:bodyPr/>
          <a:lstStyle/>
          <a:p>
            <a:endParaRPr lang="en-GB"/>
          </a:p>
        </p:txBody>
      </p:sp>
      <p:sp>
        <p:nvSpPr>
          <p:cNvPr id="3" name="Subtitle 2"/>
          <p:cNvSpPr>
            <a:spLocks noGrp="1"/>
          </p:cNvSpPr>
          <p:nvPr>
            <p:ph type="subTitle" idx="1"/>
          </p:nvPr>
        </p:nvSpPr>
        <p:spPr>
          <a:xfrm>
            <a:off x="-3717926" y="-13689121"/>
            <a:ext cx="6400800" cy="1752600"/>
          </a:xfrm>
        </p:spPr>
        <p:txBody>
          <a:bodyPr/>
          <a:lstStyle/>
          <a:p>
            <a:endParaRPr lang="en-GB"/>
          </a:p>
        </p:txBody>
      </p:sp>
      <p:pic>
        <p:nvPicPr>
          <p:cNvPr id="1026" name="Picture 2" descr="b0950a_3494a36e5df84499b84e1603209d9b8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11049" y="89566642"/>
            <a:ext cx="12192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027" name="Picture 3" descr="b0950a_0d81ce4360764727b8c6f4d7a3790a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72174" y="89642842"/>
            <a:ext cx="1266825"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028" name="Picture 4" descr="b0950a_c364468204674a0d85ac2713d40d3a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52712" y="89574579"/>
            <a:ext cx="116205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4" name="Text Box 5"/>
          <p:cNvSpPr txBox="1">
            <a:spLocks noChangeArrowheads="1"/>
          </p:cNvSpPr>
          <p:nvPr/>
        </p:nvSpPr>
        <p:spPr bwMode="auto">
          <a:xfrm>
            <a:off x="100295074" y="92289204"/>
            <a:ext cx="2819400" cy="2119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GB" altLang="en-US" sz="1600" b="1" i="0" u="none" strike="noStrike" cap="none" normalizeH="0" baseline="0" smtClean="0">
                <a:ln>
                  <a:noFill/>
                </a:ln>
                <a:solidFill>
                  <a:srgbClr val="008000"/>
                </a:solidFill>
                <a:effectLst/>
                <a:latin typeface="Comic Sans MS" pitchFamily="66" charset="0"/>
                <a:cs typeface="Arial" pitchFamily="34" charset="0"/>
              </a:rPr>
              <a:t>Boys uniform</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Black shorts or trousers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sng" strike="noStrike" cap="none" normalizeH="0" baseline="0" smtClean="0">
                <a:ln>
                  <a:noFill/>
                </a:ln>
                <a:solidFill>
                  <a:srgbClr val="000000"/>
                </a:solidFill>
                <a:effectLst/>
                <a:latin typeface="Comic Sans MS" pitchFamily="66" charset="0"/>
                <a:cs typeface="Arial" pitchFamily="34" charset="0"/>
              </a:rPr>
              <a:t>Short</a:t>
            </a: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 sleeved white shirt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Green &amp; silver striped St. Peter's tie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Green &amp; silver V-neck knitted jumper with the school crest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Black socks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Black shoes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 Box 6"/>
          <p:cNvSpPr txBox="1">
            <a:spLocks noChangeArrowheads="1"/>
          </p:cNvSpPr>
          <p:nvPr/>
        </p:nvSpPr>
        <p:spPr bwMode="auto">
          <a:xfrm>
            <a:off x="103416099" y="92290792"/>
            <a:ext cx="2819400" cy="283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GB" altLang="en-US" sz="1600" b="1" i="0" u="none" strike="noStrike" cap="none" normalizeH="0" baseline="0" smtClean="0">
                <a:ln>
                  <a:noFill/>
                </a:ln>
                <a:solidFill>
                  <a:srgbClr val="008000"/>
                </a:solidFill>
                <a:effectLst/>
                <a:latin typeface="Comic Sans MS" pitchFamily="66" charset="0"/>
                <a:cs typeface="Arial" pitchFamily="34" charset="0"/>
              </a:rPr>
              <a:t>Girls uniform</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Black skirt or pinafore dress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sng" strike="noStrike" cap="none" normalizeH="0" baseline="0" smtClean="0">
                <a:ln>
                  <a:noFill/>
                </a:ln>
                <a:solidFill>
                  <a:srgbClr val="000000"/>
                </a:solidFill>
                <a:effectLst/>
                <a:latin typeface="Comic Sans MS" pitchFamily="66" charset="0"/>
                <a:cs typeface="Arial" pitchFamily="34" charset="0"/>
              </a:rPr>
              <a:t>Short</a:t>
            </a: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 sleeved white shirt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Green &amp; silver striped St. Peter's tie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Green &amp; silver V-neck knitted cardigan or jumper with the school crest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White or black socks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Green or black hair accessories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1" u="none" strike="noStrike" cap="none" normalizeH="0" baseline="0" smtClean="0">
                <a:ln>
                  <a:noFill/>
                </a:ln>
                <a:solidFill>
                  <a:srgbClr val="000000"/>
                </a:solidFill>
                <a:effectLst/>
                <a:latin typeface="Comic Sans MS" pitchFamily="66" charset="0"/>
                <a:cs typeface="Arial" pitchFamily="34" charset="0"/>
              </a:rPr>
              <a:t>Summer term only</a:t>
            </a: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 - green gingham dress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7"/>
          <p:cNvSpPr txBox="1">
            <a:spLocks noChangeArrowheads="1"/>
          </p:cNvSpPr>
          <p:nvPr/>
        </p:nvSpPr>
        <p:spPr bwMode="auto">
          <a:xfrm>
            <a:off x="106791124" y="92298729"/>
            <a:ext cx="2819400" cy="294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GB" altLang="en-US" sz="1400" b="1" i="0" u="none" strike="noStrike" cap="none" normalizeH="0" baseline="0" smtClean="0">
                <a:ln>
                  <a:noFill/>
                </a:ln>
                <a:solidFill>
                  <a:srgbClr val="000000"/>
                </a:solidFill>
                <a:effectLst/>
                <a:latin typeface="Comic Sans MS" pitchFamily="66" charset="0"/>
                <a:cs typeface="Arial" pitchFamily="34" charset="0"/>
              </a:rPr>
              <a:t>Physical Education (P.E.) Kit for boys and girls</a:t>
            </a:r>
            <a:endParaRPr kumimoji="0" lang="en-GB" altLang="en-US" sz="1200" b="0" i="0" u="none" strike="noStrike" cap="none" normalizeH="0" baseline="0" smtClean="0">
              <a:ln>
                <a:noFill/>
              </a:ln>
              <a:solidFill>
                <a:srgbClr val="000000"/>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Black shorts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White Polo shirt with or without the school crest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Black pumps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smtClean="0">
              <a:ln>
                <a:noFill/>
              </a:ln>
              <a:solidFill>
                <a:srgbClr val="000000"/>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Trainers are allowed for outdoor games only.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smtClean="0">
              <a:ln>
                <a:noFill/>
              </a:ln>
              <a:solidFill>
                <a:srgbClr val="000000"/>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1" i="1" u="none" strike="noStrike" cap="none" normalizeH="0" baseline="0" smtClean="0">
                <a:ln>
                  <a:noFill/>
                </a:ln>
                <a:solidFill>
                  <a:srgbClr val="000000"/>
                </a:solidFill>
                <a:effectLst/>
                <a:latin typeface="Calibri" pitchFamily="34" charset="0"/>
                <a:cs typeface="Arial" pitchFamily="34" charset="0"/>
              </a:rPr>
              <a:t>All earrings must be removed for P.E. If your child cannot remove their own earrings then please      ensure that they come to school the day of their P.E. </a:t>
            </a:r>
            <a:r>
              <a:rPr kumimoji="0" lang="en-GB" altLang="en-US" sz="1000" b="0" i="0" u="none" strike="noStrike" cap="none" normalizeH="0" baseline="0" smtClean="0">
                <a:ln>
                  <a:noFill/>
                </a:ln>
                <a:solidFill>
                  <a:srgbClr val="000000"/>
                </a:solidFill>
                <a:effectLst/>
                <a:latin typeface="Calibri" pitchFamily="34" charset="0"/>
                <a:cs typeface="Arial" pitchFamily="34" charset="0"/>
              </a:rPr>
              <a:t>lesson not wearing their earrings.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8"/>
          <p:cNvSpPr txBox="1">
            <a:spLocks noChangeArrowheads="1"/>
          </p:cNvSpPr>
          <p:nvPr/>
        </p:nvSpPr>
        <p:spPr bwMode="auto">
          <a:xfrm>
            <a:off x="103998712" y="95657879"/>
            <a:ext cx="5608637"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rgbClr val="000000"/>
                </a:solidFill>
                <a:effectLst/>
                <a:latin typeface="Comic Sans MS" pitchFamily="66" charset="0"/>
                <a:cs typeface="Arial" pitchFamily="34" charset="0"/>
              </a:rPr>
              <a:t>All uniform must be clearly labelled.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9"/>
          <p:cNvSpPr txBox="1">
            <a:spLocks noChangeArrowheads="1"/>
          </p:cNvSpPr>
          <p:nvPr/>
        </p:nvSpPr>
        <p:spPr bwMode="auto">
          <a:xfrm>
            <a:off x="100363337" y="88974504"/>
            <a:ext cx="9769475"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008000"/>
                </a:solidFill>
                <a:effectLst/>
                <a:latin typeface="Comic Sans MS" pitchFamily="66" charset="0"/>
                <a:cs typeface="Arial" pitchFamily="34" charset="0"/>
              </a:rPr>
              <a:t>School Uniform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4" name="Picture 10" descr="952751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199824" y="94600604"/>
            <a:ext cx="1508125"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9" name="Text Box 11"/>
          <p:cNvSpPr txBox="1">
            <a:spLocks noChangeArrowheads="1"/>
          </p:cNvSpPr>
          <p:nvPr/>
        </p:nvSpPr>
        <p:spPr bwMode="auto">
          <a:xfrm>
            <a:off x="100158549" y="95657879"/>
            <a:ext cx="295592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Comic Sans MS" pitchFamily="66" charset="0"/>
                <a:cs typeface="Arial" pitchFamily="34" charset="0"/>
              </a:rPr>
              <a:t>All Reception children must have a pair of wellies to be kept in school.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611560" y="3501008"/>
            <a:ext cx="8136904" cy="2862322"/>
          </a:xfrm>
          <a:prstGeom prst="rect">
            <a:avLst/>
          </a:prstGeom>
          <a:noFill/>
        </p:spPr>
        <p:txBody>
          <a:bodyPr wrap="square" rtlCol="0">
            <a:spAutoFit/>
          </a:bodyPr>
          <a:lstStyle/>
          <a:p>
            <a:pPr algn="ctr"/>
            <a:r>
              <a:rPr lang="en-GB" sz="6000" b="1" dirty="0" smtClean="0">
                <a:solidFill>
                  <a:srgbClr val="008000"/>
                </a:solidFill>
                <a:latin typeface="Comic Sans MS" panose="030F0702030302020204" pitchFamily="66" charset="0"/>
              </a:rPr>
              <a:t>Welcome to </a:t>
            </a:r>
          </a:p>
          <a:p>
            <a:pPr algn="ctr"/>
            <a:r>
              <a:rPr lang="en-GB" sz="6000" b="1" dirty="0" smtClean="0">
                <a:solidFill>
                  <a:srgbClr val="008000"/>
                </a:solidFill>
                <a:latin typeface="Comic Sans MS" panose="030F0702030302020204" pitchFamily="66" charset="0"/>
              </a:rPr>
              <a:t>St Peter’s C.E </a:t>
            </a:r>
          </a:p>
          <a:p>
            <a:pPr algn="ctr"/>
            <a:r>
              <a:rPr lang="en-GB" sz="6000" b="1" dirty="0" smtClean="0">
                <a:solidFill>
                  <a:srgbClr val="008000"/>
                </a:solidFill>
                <a:latin typeface="Comic Sans MS" panose="030F0702030302020204" pitchFamily="66" charset="0"/>
              </a:rPr>
              <a:t>Primary School</a:t>
            </a:r>
            <a:endParaRPr lang="en-GB" sz="6000" b="1" dirty="0">
              <a:solidFill>
                <a:srgbClr val="008000"/>
              </a:solidFill>
              <a:latin typeface="Comic Sans MS" panose="030F0702030302020204" pitchFamily="66" charset="0"/>
            </a:endParaRPr>
          </a:p>
        </p:txBody>
      </p:sp>
      <p:pic>
        <p:nvPicPr>
          <p:cNvPr id="1037"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3868" y="692696"/>
            <a:ext cx="2304256"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800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8046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95536" y="188640"/>
            <a:ext cx="8229600" cy="6336704"/>
          </a:xfrm>
        </p:spPr>
        <p:txBody>
          <a:bodyPr>
            <a:normAutofit/>
          </a:bodyPr>
          <a:lstStyle/>
          <a:p>
            <a:pPr marL="0" indent="0" algn="ctr">
              <a:buNone/>
            </a:pPr>
            <a:r>
              <a:rPr lang="en-GB" sz="6000" dirty="0" smtClean="0">
                <a:solidFill>
                  <a:srgbClr val="008000"/>
                </a:solidFill>
                <a:latin typeface="CCW Cursive Writing 1" panose="03050702000000000000"/>
              </a:rPr>
              <a:t>St Peter’s</a:t>
            </a:r>
          </a:p>
          <a:p>
            <a:pPr marL="0" indent="0">
              <a:buNone/>
            </a:pPr>
            <a:r>
              <a:rPr lang="en-GB" sz="4800" dirty="0" smtClean="0">
                <a:latin typeface="CCW Cursive Writing 1" panose="03050702000000000000"/>
              </a:rPr>
              <a:t>a b c d e f g h </a:t>
            </a:r>
            <a:r>
              <a:rPr lang="en-GB" sz="4800" dirty="0" err="1" smtClean="0">
                <a:latin typeface="CCW Cursive Writing 1" panose="03050702000000000000"/>
              </a:rPr>
              <a:t>i</a:t>
            </a:r>
            <a:r>
              <a:rPr lang="en-GB" sz="4800" dirty="0" smtClean="0">
                <a:latin typeface="CCW Cursive Writing 1" panose="03050702000000000000"/>
              </a:rPr>
              <a:t> j k l m n o p q r s t u v w x y z</a:t>
            </a:r>
          </a:p>
          <a:p>
            <a:pPr marL="0" indent="0">
              <a:buNone/>
            </a:pPr>
            <a:endParaRPr lang="en-GB" sz="2400" dirty="0" smtClean="0">
              <a:latin typeface="Bodoni MT Black" panose="02070A03080606020203" pitchFamily="18" charset="0"/>
            </a:endParaRPr>
          </a:p>
          <a:p>
            <a:pPr marL="0" indent="0">
              <a:buNone/>
            </a:pPr>
            <a:r>
              <a:rPr lang="en-GB" sz="2400" dirty="0" smtClean="0">
                <a:latin typeface="CCW Cursive Writing 1" panose="03050702000000000000" pitchFamily="66" charset="0"/>
              </a:rPr>
              <a:t>All letters start on the line with an entry stroke and end with an exit stroke.</a:t>
            </a:r>
          </a:p>
          <a:p>
            <a:pPr marL="0" indent="0">
              <a:buNone/>
            </a:pPr>
            <a:r>
              <a:rPr lang="en-GB" sz="2400" dirty="0" smtClean="0">
                <a:latin typeface="CCW Cursive Writing 1" panose="03050702000000000000" pitchFamily="66" charset="0"/>
              </a:rPr>
              <a:t>You will find a name card for your child in their bag.</a:t>
            </a:r>
            <a:endParaRPr lang="en-GB" sz="2400" dirty="0">
              <a:latin typeface="CCW Cursive Writing 1" panose="03050702000000000000" pitchFamily="66" charset="0"/>
            </a:endParaRPr>
          </a:p>
        </p:txBody>
      </p:sp>
    </p:spTree>
    <p:extLst>
      <p:ext uri="{BB962C8B-B14F-4D97-AF65-F5344CB8AC3E}">
        <p14:creationId xmlns:p14="http://schemas.microsoft.com/office/powerpoint/2010/main" val="3103160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1272" y="-848444"/>
            <a:ext cx="4518248" cy="7078861"/>
          </a:xfrm>
          <a:prstGeom prst="rect">
            <a:avLst/>
          </a:prstGeom>
        </p:spPr>
        <p:txBody>
          <a:bodyPr wrap="square">
            <a:spAutoFit/>
          </a:bodyPr>
          <a:lstStyle/>
          <a:p>
            <a:pPr algn="ctr"/>
            <a:endParaRPr lang="en-GB" sz="8000" kern="1400" dirty="0" smtClean="0">
              <a:solidFill>
                <a:srgbClr val="008000"/>
              </a:solidFill>
              <a:latin typeface="Comic Sans MS" panose="030F0702030302020204" pitchFamily="66" charset="0"/>
            </a:endParaRPr>
          </a:p>
          <a:p>
            <a:pPr algn="ctr"/>
            <a:r>
              <a:rPr lang="en-GB" sz="8000" kern="1400" dirty="0" smtClean="0">
                <a:solidFill>
                  <a:srgbClr val="008000"/>
                </a:solidFill>
                <a:latin typeface="Comic Sans MS" panose="030F0702030302020204" pitchFamily="66" charset="0"/>
              </a:rPr>
              <a:t>Starting</a:t>
            </a:r>
            <a:endParaRPr lang="en-GB" sz="800" kern="1400" dirty="0">
              <a:solidFill>
                <a:srgbClr val="000000"/>
              </a:solidFill>
              <a:latin typeface="Times New Roman" panose="02020603050405020304" pitchFamily="18" charset="0"/>
            </a:endParaRPr>
          </a:p>
          <a:p>
            <a:pPr algn="ctr"/>
            <a:r>
              <a:rPr lang="en-GB" sz="8000" kern="1400" dirty="0">
                <a:solidFill>
                  <a:srgbClr val="008000"/>
                </a:solidFill>
                <a:latin typeface="Comic Sans MS" panose="030F0702030302020204" pitchFamily="66" charset="0"/>
              </a:rPr>
              <a:t>School</a:t>
            </a:r>
            <a:endParaRPr lang="en-GB" sz="800" kern="1400" dirty="0">
              <a:solidFill>
                <a:srgbClr val="000000"/>
              </a:solidFill>
              <a:latin typeface="Times New Roman" panose="02020603050405020304" pitchFamily="18" charset="0"/>
            </a:endParaRPr>
          </a:p>
          <a:p>
            <a:pPr algn="ctr"/>
            <a:r>
              <a:rPr lang="en-GB" sz="6000" kern="1400" dirty="0">
                <a:solidFill>
                  <a:srgbClr val="000000"/>
                </a:solidFill>
                <a:latin typeface="Arial" panose="020B0604020202020204" pitchFamily="34" charset="0"/>
              </a:rPr>
              <a:t> </a:t>
            </a:r>
            <a:endParaRPr lang="en-GB" sz="800" kern="1400" dirty="0">
              <a:solidFill>
                <a:srgbClr val="000000"/>
              </a:solidFill>
              <a:latin typeface="Times New Roman" panose="02020603050405020304" pitchFamily="18" charset="0"/>
            </a:endParaRPr>
          </a:p>
          <a:p>
            <a:pPr algn="ctr"/>
            <a:r>
              <a:rPr lang="en-GB" sz="6000" kern="1400" dirty="0">
                <a:solidFill>
                  <a:srgbClr val="000000"/>
                </a:solidFill>
                <a:latin typeface="Arial" panose="020B0604020202020204" pitchFamily="34" charset="0"/>
              </a:rPr>
              <a:t> </a:t>
            </a:r>
            <a:endParaRPr lang="en-GB" sz="800" kern="1400" dirty="0">
              <a:solidFill>
                <a:srgbClr val="000000"/>
              </a:solidFill>
              <a:latin typeface="Times New Roman" panose="02020603050405020304" pitchFamily="18" charset="0"/>
            </a:endParaRPr>
          </a:p>
          <a:p>
            <a:pPr algn="ctr"/>
            <a:r>
              <a:rPr lang="en-GB" sz="6000" kern="1400" dirty="0">
                <a:solidFill>
                  <a:srgbClr val="000000"/>
                </a:solidFill>
                <a:latin typeface="Arial" panose="020B0604020202020204" pitchFamily="34" charset="0"/>
              </a:rPr>
              <a:t> </a:t>
            </a:r>
            <a:endParaRPr lang="en-GB" sz="800" kern="1400" dirty="0">
              <a:solidFill>
                <a:srgbClr val="000000"/>
              </a:solidFill>
              <a:latin typeface="Times New Roman" panose="02020603050405020304" pitchFamily="18" charset="0"/>
            </a:endParaRPr>
          </a:p>
          <a:p>
            <a:pPr algn="ctr"/>
            <a:endParaRPr lang="en-GB" sz="800" kern="1400" dirty="0">
              <a:solidFill>
                <a:srgbClr val="000000"/>
              </a:solidFill>
              <a:latin typeface="Times New Roman" panose="02020603050405020304" pitchFamily="18" charset="0"/>
            </a:endParaRPr>
          </a:p>
          <a:p>
            <a:pPr algn="ctr"/>
            <a:r>
              <a:rPr lang="en-GB" kern="1400" dirty="0">
                <a:solidFill>
                  <a:srgbClr val="008000"/>
                </a:solidFill>
                <a:latin typeface="Comic Sans MS" panose="030F0702030302020204" pitchFamily="66" charset="0"/>
              </a:rPr>
              <a:t>St. Peter’s C.E Primary School 2021/22</a:t>
            </a:r>
            <a:endParaRPr lang="en-GB" sz="800" kern="1400" dirty="0">
              <a:solidFill>
                <a:srgbClr val="000000"/>
              </a:solidFill>
              <a:latin typeface="Times New Roman" panose="02020603050405020304" pitchFamily="18" charset="0"/>
            </a:endParaRPr>
          </a:p>
          <a:p>
            <a:r>
              <a:rPr lang="en-GB" sz="800" kern="1400" dirty="0">
                <a:solidFill>
                  <a:srgbClr val="000000"/>
                </a:solidFill>
                <a:latin typeface="Times New Roman" panose="02020603050405020304" pitchFamily="18" charset="0"/>
              </a:rPr>
              <a:t> </a:t>
            </a:r>
            <a:endParaRPr lang="en-GB" sz="800" kern="1400" dirty="0">
              <a:ln>
                <a:noFill/>
              </a:ln>
              <a:solidFill>
                <a:srgbClr val="000000"/>
              </a:solidFill>
              <a:effectLst/>
              <a:latin typeface="Times New Roman" panose="02020603050405020304" pitchFamily="18" charset="0"/>
            </a:endParaRPr>
          </a:p>
        </p:txBody>
      </p:sp>
      <p:pic>
        <p:nvPicPr>
          <p:cNvPr id="1033" name="Picture 9"/>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l="21149" t="12697" r="20633" b="8267"/>
          <a:stretch>
            <a:fillRect/>
          </a:stretch>
        </p:blipFill>
        <p:spPr bwMode="auto">
          <a:xfrm>
            <a:off x="4093952" y="3861048"/>
            <a:ext cx="1512888" cy="1539875"/>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34" name="Picture 10" descr="School_Clip_Art_15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5284" y="3068745"/>
            <a:ext cx="1259632" cy="15846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 name="Picture 11" descr="School_Clip_Art_15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263" y="3068745"/>
            <a:ext cx="1486599" cy="17023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67738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7203" y="6031334"/>
            <a:ext cx="5686324" cy="826665"/>
          </a:xfrm>
        </p:spPr>
        <p:txBody>
          <a:bodyPr/>
          <a:lstStyle/>
          <a:p>
            <a:endParaRPr lang="en-GB"/>
          </a:p>
        </p:txBody>
      </p:sp>
      <p:sp>
        <p:nvSpPr>
          <p:cNvPr id="7" name="Text Box 4"/>
          <p:cNvSpPr txBox="1">
            <a:spLocks noChangeArrowheads="1"/>
          </p:cNvSpPr>
          <p:nvPr/>
        </p:nvSpPr>
        <p:spPr bwMode="auto">
          <a:xfrm>
            <a:off x="1907704" y="9498805"/>
            <a:ext cx="3078899" cy="1387152"/>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5560" tIns="35560" rIns="35560" bIns="3556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800" b="1" i="0" u="sng" strike="noStrike" cap="none" normalizeH="0" baseline="0" smtClean="0">
                <a:ln>
                  <a:noFill/>
                </a:ln>
                <a:solidFill>
                  <a:srgbClr val="000000"/>
                </a:solidFill>
                <a:effectLst/>
                <a:latin typeface="Comic Sans MS" panose="030F0702030302020204" pitchFamily="66" charset="0"/>
              </a:rPr>
              <a:t>Pre school visits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1" i="0" u="sng" strike="noStrike" cap="none" normalizeH="0" baseline="0" smtClean="0">
                <a:ln>
                  <a:noFill/>
                </a:ln>
                <a:solidFill>
                  <a:srgbClr val="000000"/>
                </a:solidFill>
                <a:effectLst/>
                <a:latin typeface="Comic Sans MS" panose="030F0702030302020204" pitchFamily="66" charset="0"/>
              </a:rPr>
              <a:t>Visit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Comic Sans MS" panose="030F0702030302020204" pitchFamily="66" charset="0"/>
              </a:rPr>
              <a:t>Thursday 2nd July:  </a:t>
            </a:r>
            <a:r>
              <a:rPr kumimoji="0" lang="en-GB" altLang="en-US" sz="1800" b="0" i="0" u="none" strike="noStrike" cap="none" normalizeH="0" baseline="0" smtClean="0">
                <a:ln>
                  <a:noFill/>
                </a:ln>
                <a:solidFill>
                  <a:srgbClr val="000000"/>
                </a:solidFill>
                <a:effectLst/>
                <a:latin typeface="Comic Sans MS" panose="030F0702030302020204" pitchFamily="66" charset="0"/>
              </a:rPr>
              <a:t>Group A: 1.30pm  -  2.30pm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1" i="0" u="sng" strike="noStrike" cap="none" normalizeH="0" baseline="0" smtClean="0">
                <a:ln>
                  <a:noFill/>
                </a:ln>
                <a:solidFill>
                  <a:srgbClr val="000000"/>
                </a:solidFill>
                <a:effectLst/>
                <a:latin typeface="Comic Sans MS" panose="030F0702030302020204" pitchFamily="66" charset="0"/>
              </a:rPr>
              <a:t>Visit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Comic Sans MS" panose="030F0702030302020204" pitchFamily="66" charset="0"/>
              </a:rPr>
              <a:t>Wednesday 1st July: </a:t>
            </a:r>
            <a:r>
              <a:rPr kumimoji="0" lang="en-GB" altLang="en-US" sz="1800" b="0" i="0" u="none" strike="noStrike" cap="none" normalizeH="0" baseline="0" smtClean="0">
                <a:ln>
                  <a:noFill/>
                </a:ln>
                <a:solidFill>
                  <a:srgbClr val="000000"/>
                </a:solidFill>
                <a:effectLst/>
                <a:latin typeface="Comic Sans MS" panose="030F0702030302020204" pitchFamily="66" charset="0"/>
              </a:rPr>
              <a:t>Group B: 9.30am  -  10.30pm</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Control 5"/>
          <p:cNvSpPr>
            <a:spLocks noChangeArrowheads="1" noChangeShapeType="1"/>
          </p:cNvSpPr>
          <p:nvPr/>
        </p:nvSpPr>
        <p:spPr bwMode="auto">
          <a:xfrm>
            <a:off x="431577" y="434976"/>
            <a:ext cx="6369050" cy="6777038"/>
          </a:xfrm>
          <a:prstGeom prst="rect">
            <a:avLst/>
          </a:prstGeom>
          <a:noFill/>
          <a:ln>
            <a:noFill/>
          </a:ln>
          <a:effectLst/>
          <a:extLst>
            <a:ext uri="{91240B29-F687-4F45-9708-019B960494DF}">
              <a14:hiddenLine xmlns:a14="http://schemas.microsoft.com/office/drawing/2010/main" w="12700"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61008515"/>
              </p:ext>
            </p:extLst>
          </p:nvPr>
        </p:nvGraphicFramePr>
        <p:xfrm>
          <a:off x="2548405" y="980728"/>
          <a:ext cx="4680521" cy="5585236"/>
        </p:xfrm>
        <a:graphic>
          <a:graphicData uri="http://schemas.openxmlformats.org/drawingml/2006/table">
            <a:tbl>
              <a:tblPr/>
              <a:tblGrid>
                <a:gridCol w="2169603">
                  <a:extLst>
                    <a:ext uri="{9D8B030D-6E8A-4147-A177-3AD203B41FA5}">
                      <a16:colId xmlns:a16="http://schemas.microsoft.com/office/drawing/2014/main" xmlns="" val="20000"/>
                    </a:ext>
                  </a:extLst>
                </a:gridCol>
                <a:gridCol w="264582">
                  <a:extLst>
                    <a:ext uri="{9D8B030D-6E8A-4147-A177-3AD203B41FA5}">
                      <a16:colId xmlns:a16="http://schemas.microsoft.com/office/drawing/2014/main" xmlns="" val="20001"/>
                    </a:ext>
                  </a:extLst>
                </a:gridCol>
                <a:gridCol w="2246336">
                  <a:extLst>
                    <a:ext uri="{9D8B030D-6E8A-4147-A177-3AD203B41FA5}">
                      <a16:colId xmlns:a16="http://schemas.microsoft.com/office/drawing/2014/main" xmlns="" val="20002"/>
                    </a:ext>
                  </a:extLst>
                </a:gridCol>
              </a:tblGrid>
              <a:tr h="218528">
                <a:tc>
                  <a:txBody>
                    <a:bodyPr/>
                    <a:lstStyle/>
                    <a:p>
                      <a:pPr marR="0" indent="0" algn="ctr" rtl="0">
                        <a:spcBef>
                          <a:spcPts val="0"/>
                        </a:spcBef>
                        <a:spcAft>
                          <a:spcPts val="0"/>
                        </a:spcAft>
                      </a:pPr>
                      <a:r>
                        <a:rPr lang="en-GB" sz="1200" b="1" u="sng" kern="1400" dirty="0">
                          <a:ln>
                            <a:noFill/>
                          </a:ln>
                          <a:solidFill>
                            <a:srgbClr val="000000"/>
                          </a:solidFill>
                          <a:effectLst/>
                          <a:latin typeface="Comic Sans MS" panose="030F0702030302020204" pitchFamily="66" charset="0"/>
                        </a:rPr>
                        <a:t>Maple Class</a:t>
                      </a:r>
                      <a:endParaRPr lang="en-GB" sz="600" kern="1400" dirty="0">
                        <a:ln>
                          <a:noFill/>
                        </a:ln>
                        <a:solidFill>
                          <a:srgbClr val="000000"/>
                        </a:solidFill>
                        <a:effectLst/>
                        <a:latin typeface="Times New Roman" panose="02020603050405020304" pitchFamily="18" charset="0"/>
                      </a:endParaRPr>
                    </a:p>
                  </a:txBody>
                  <a:tcPr marL="21808" marR="21808" marT="21808" marB="218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GB" sz="1200" kern="1400">
                          <a:ln>
                            <a:noFill/>
                          </a:ln>
                          <a:solidFill>
                            <a:srgbClr val="000000"/>
                          </a:solidFill>
                          <a:effectLst/>
                          <a:latin typeface="Comic Sans MS" panose="030F0702030302020204" pitchFamily="66" charset="0"/>
                        </a:rPr>
                        <a:t> </a:t>
                      </a:r>
                      <a:endParaRPr lang="en-GB" sz="600" kern="1400">
                        <a:ln>
                          <a:noFill/>
                        </a:ln>
                        <a:solidFill>
                          <a:srgbClr val="000000"/>
                        </a:solidFill>
                        <a:effectLst/>
                        <a:latin typeface="Times New Roman" panose="02020603050405020304" pitchFamily="18" charset="0"/>
                      </a:endParaRPr>
                    </a:p>
                  </a:txBody>
                  <a:tcPr marL="21808" marR="21808" marT="21808" marB="218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GB" sz="1200" b="1" u="sng" kern="1400">
                          <a:ln>
                            <a:noFill/>
                          </a:ln>
                          <a:solidFill>
                            <a:srgbClr val="000000"/>
                          </a:solidFill>
                          <a:effectLst/>
                          <a:latin typeface="Comic Sans MS" panose="030F0702030302020204" pitchFamily="66" charset="0"/>
                        </a:rPr>
                        <a:t>Oak Class</a:t>
                      </a:r>
                      <a:endParaRPr lang="en-GB" sz="600" kern="1400">
                        <a:ln>
                          <a:noFill/>
                        </a:ln>
                        <a:solidFill>
                          <a:srgbClr val="000000"/>
                        </a:solidFill>
                        <a:effectLst/>
                        <a:latin typeface="Times New Roman" panose="02020603050405020304" pitchFamily="18" charset="0"/>
                      </a:endParaRPr>
                    </a:p>
                  </a:txBody>
                  <a:tcPr marL="21808" marR="21808" marT="21808" marB="218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2688778">
                <a:tc>
                  <a:txBody>
                    <a:bodyPr/>
                    <a:lstStyle/>
                    <a:p>
                      <a:pPr marR="0" indent="0" algn="l" rtl="0">
                        <a:spcBef>
                          <a:spcPts val="0"/>
                        </a:spcBef>
                        <a:spcAft>
                          <a:spcPts val="0"/>
                        </a:spcAft>
                      </a:pPr>
                      <a:r>
                        <a:rPr lang="en-GB" sz="1200" b="1" u="sng" kern="1400">
                          <a:ln>
                            <a:noFill/>
                          </a:ln>
                          <a:solidFill>
                            <a:srgbClr val="000000"/>
                          </a:solidFill>
                          <a:effectLst/>
                          <a:latin typeface="Comic Sans MS" panose="030F0702030302020204" pitchFamily="66" charset="0"/>
                        </a:rPr>
                        <a:t>Group A</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b="1" u="sng" kern="1400">
                          <a:ln>
                            <a:noFill/>
                          </a:ln>
                          <a:solidFill>
                            <a:srgbClr val="000000"/>
                          </a:solidFill>
                          <a:effectLst/>
                          <a:latin typeface="Comic Sans MS" panose="030F0702030302020204" pitchFamily="66" charset="0"/>
                        </a:rPr>
                        <a:t> </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Kian D</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Charlie A</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Carter B</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Theo C</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Prestyn D</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Edie F</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Holly H</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Jensen M</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Oscar S</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Shae S</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Winter-Snow H-J</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 </a:t>
                      </a:r>
                      <a:endParaRPr lang="en-GB" sz="1200" kern="140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a:ln>
                            <a:noFill/>
                          </a:ln>
                          <a:solidFill>
                            <a:srgbClr val="000000"/>
                          </a:solidFill>
                          <a:effectLst/>
                          <a:latin typeface="Comic Sans MS" panose="030F0702030302020204" pitchFamily="66" charset="0"/>
                        </a:rPr>
                        <a:t> </a:t>
                      </a:r>
                      <a:endParaRPr lang="en-GB" sz="1200" kern="1400">
                        <a:ln>
                          <a:noFill/>
                        </a:ln>
                        <a:solidFill>
                          <a:srgbClr val="000000"/>
                        </a:solidFill>
                        <a:effectLst/>
                        <a:latin typeface="Times New Roman" panose="02020603050405020304" pitchFamily="18" charset="0"/>
                      </a:endParaRPr>
                    </a:p>
                  </a:txBody>
                  <a:tcPr marL="21808" marR="21808" marT="21808" marB="218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GB" sz="1200" kern="1400" dirty="0">
                          <a:ln>
                            <a:noFill/>
                          </a:ln>
                          <a:solidFill>
                            <a:srgbClr val="000000"/>
                          </a:solidFill>
                          <a:effectLst/>
                          <a:latin typeface="Comic Sans MS" panose="030F0702030302020204" pitchFamily="66" charset="0"/>
                        </a:rPr>
                        <a:t> </a:t>
                      </a:r>
                      <a:endParaRPr lang="en-GB" sz="1200" kern="1400" dirty="0">
                        <a:ln>
                          <a:noFill/>
                        </a:ln>
                        <a:solidFill>
                          <a:srgbClr val="000000"/>
                        </a:solidFill>
                        <a:effectLst/>
                        <a:latin typeface="Times New Roman" panose="02020603050405020304" pitchFamily="18" charset="0"/>
                      </a:endParaRPr>
                    </a:p>
                  </a:txBody>
                  <a:tcPr marL="21808" marR="21808" marT="21808" marB="218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spcBef>
                          <a:spcPts val="0"/>
                        </a:spcBef>
                        <a:spcAft>
                          <a:spcPts val="0"/>
                        </a:spcAft>
                      </a:pPr>
                      <a:r>
                        <a:rPr lang="en-GB" sz="1200" b="1" u="sng" kern="1400" dirty="0">
                          <a:ln>
                            <a:noFill/>
                          </a:ln>
                          <a:solidFill>
                            <a:srgbClr val="000000"/>
                          </a:solidFill>
                          <a:effectLst/>
                          <a:latin typeface="Comic Sans MS" panose="030F0702030302020204" pitchFamily="66" charset="0"/>
                        </a:rPr>
                        <a:t>Group A</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b="1" u="sng" kern="1400" dirty="0">
                          <a:ln>
                            <a:noFill/>
                          </a:ln>
                          <a:solidFill>
                            <a:srgbClr val="000000"/>
                          </a:solidFill>
                          <a:effectLst/>
                          <a:latin typeface="Comic Sans MS" panose="030F0702030302020204" pitchFamily="66" charset="0"/>
                        </a:rPr>
                        <a:t> </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Archie K</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Alex A</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Noah A</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Hollie-Mae H</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Oliver H</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err="1">
                          <a:ln>
                            <a:noFill/>
                          </a:ln>
                          <a:solidFill>
                            <a:srgbClr val="000000"/>
                          </a:solidFill>
                          <a:effectLst/>
                          <a:latin typeface="Comic Sans MS" panose="030F0702030302020204" pitchFamily="66" charset="0"/>
                        </a:rPr>
                        <a:t>Myley</a:t>
                      </a:r>
                      <a:r>
                        <a:rPr lang="en-GB" sz="1200" kern="1400" dirty="0">
                          <a:ln>
                            <a:noFill/>
                          </a:ln>
                          <a:solidFill>
                            <a:srgbClr val="000000"/>
                          </a:solidFill>
                          <a:effectLst/>
                          <a:latin typeface="Comic Sans MS" panose="030F0702030302020204" pitchFamily="66" charset="0"/>
                        </a:rPr>
                        <a:t>-Rose M</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Violet S</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b="1" u="sng" kern="1400" dirty="0">
                          <a:ln>
                            <a:noFill/>
                          </a:ln>
                          <a:solidFill>
                            <a:srgbClr val="000000"/>
                          </a:solidFill>
                          <a:effectLst/>
                          <a:latin typeface="Comic Sans MS" panose="030F0702030302020204" pitchFamily="66" charset="0"/>
                        </a:rPr>
                        <a:t> </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 </a:t>
                      </a:r>
                      <a:endParaRPr lang="en-GB" sz="1200" kern="1400" dirty="0">
                        <a:ln>
                          <a:noFill/>
                        </a:ln>
                        <a:solidFill>
                          <a:srgbClr val="000000"/>
                        </a:solidFill>
                        <a:effectLst/>
                        <a:latin typeface="Times New Roman" panose="02020603050405020304" pitchFamily="18" charset="0"/>
                      </a:endParaRPr>
                    </a:p>
                  </a:txBody>
                  <a:tcPr marL="21808" marR="21808" marT="21808" marB="218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2571924">
                <a:tc>
                  <a:txBody>
                    <a:bodyPr/>
                    <a:lstStyle/>
                    <a:p>
                      <a:pPr marR="0" indent="0" algn="l" rtl="0">
                        <a:spcBef>
                          <a:spcPts val="0"/>
                        </a:spcBef>
                        <a:spcAft>
                          <a:spcPts val="0"/>
                        </a:spcAft>
                      </a:pPr>
                      <a:r>
                        <a:rPr lang="en-GB" sz="1200" b="1" u="sng" kern="1400" dirty="0">
                          <a:ln>
                            <a:noFill/>
                          </a:ln>
                          <a:solidFill>
                            <a:srgbClr val="000000"/>
                          </a:solidFill>
                          <a:effectLst/>
                          <a:latin typeface="Comic Sans MS" panose="030F0702030302020204" pitchFamily="66" charset="0"/>
                        </a:rPr>
                        <a:t>Group B</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b="1" u="sng" kern="1400" dirty="0">
                          <a:ln>
                            <a:noFill/>
                          </a:ln>
                          <a:solidFill>
                            <a:srgbClr val="000000"/>
                          </a:solidFill>
                          <a:effectLst/>
                          <a:latin typeface="Comic Sans MS" panose="030F0702030302020204" pitchFamily="66" charset="0"/>
                        </a:rPr>
                        <a:t> </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Hadley T</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err="1">
                          <a:ln>
                            <a:noFill/>
                          </a:ln>
                          <a:solidFill>
                            <a:srgbClr val="000000"/>
                          </a:solidFill>
                          <a:effectLst/>
                          <a:latin typeface="Comic Sans MS" panose="030F0702030302020204" pitchFamily="66" charset="0"/>
                        </a:rPr>
                        <a:t>Rianna</a:t>
                      </a:r>
                      <a:r>
                        <a:rPr lang="en-GB" sz="1200" kern="1400" dirty="0">
                          <a:ln>
                            <a:noFill/>
                          </a:ln>
                          <a:solidFill>
                            <a:srgbClr val="000000"/>
                          </a:solidFill>
                          <a:effectLst/>
                          <a:latin typeface="Comic Sans MS" panose="030F0702030302020204" pitchFamily="66" charset="0"/>
                        </a:rPr>
                        <a:t> T</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Tommy </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Myla L</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Samuel T</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Bobby W</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Leo W</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Jan W</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err="1">
                          <a:ln>
                            <a:noFill/>
                          </a:ln>
                          <a:solidFill>
                            <a:srgbClr val="000000"/>
                          </a:solidFill>
                          <a:effectLst/>
                          <a:latin typeface="Comic Sans MS" panose="030F0702030302020204" pitchFamily="66" charset="0"/>
                        </a:rPr>
                        <a:t>Huxlee</a:t>
                      </a:r>
                      <a:r>
                        <a:rPr lang="en-GB" sz="1200" kern="1400" dirty="0">
                          <a:ln>
                            <a:noFill/>
                          </a:ln>
                          <a:solidFill>
                            <a:srgbClr val="000000"/>
                          </a:solidFill>
                          <a:effectLst/>
                          <a:latin typeface="Comic Sans MS" panose="030F0702030302020204" pitchFamily="66" charset="0"/>
                        </a:rPr>
                        <a:t>-James W</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a:ln>
                            <a:noFill/>
                          </a:ln>
                          <a:solidFill>
                            <a:srgbClr val="000000"/>
                          </a:solidFill>
                          <a:effectLst/>
                          <a:latin typeface="Comic Sans MS" panose="030F0702030302020204" pitchFamily="66" charset="0"/>
                        </a:rPr>
                        <a:t>Shauna W</a:t>
                      </a:r>
                      <a:endParaRPr lang="en-GB"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en-GB" sz="1200" kern="1400" dirty="0" smtClean="0">
                          <a:ln>
                            <a:noFill/>
                          </a:ln>
                          <a:solidFill>
                            <a:srgbClr val="000000"/>
                          </a:solidFill>
                          <a:effectLst/>
                          <a:latin typeface="Comic Sans MS" panose="030F0702030302020204" pitchFamily="66" charset="0"/>
                        </a:rPr>
                        <a:t>Bradley R</a:t>
                      </a:r>
                      <a:endParaRPr lang="en-GB" sz="1200" kern="1400" dirty="0">
                        <a:ln>
                          <a:noFill/>
                        </a:ln>
                        <a:solidFill>
                          <a:srgbClr val="000000"/>
                        </a:solidFill>
                        <a:effectLst/>
                        <a:latin typeface="Times New Roman" panose="02020603050405020304" pitchFamily="18" charset="0"/>
                      </a:endParaRPr>
                    </a:p>
                  </a:txBody>
                  <a:tcPr marL="21808" marR="21808" marT="21808" marB="218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GB" sz="1200" kern="1400">
                          <a:ln>
                            <a:noFill/>
                          </a:ln>
                          <a:solidFill>
                            <a:srgbClr val="000000"/>
                          </a:solidFill>
                          <a:effectLst/>
                          <a:latin typeface="Comic Sans MS" panose="030F0702030302020204" pitchFamily="66" charset="0"/>
                        </a:rPr>
                        <a:t> </a:t>
                      </a:r>
                      <a:endParaRPr lang="en-GB" sz="1200" kern="1400">
                        <a:ln>
                          <a:noFill/>
                        </a:ln>
                        <a:solidFill>
                          <a:srgbClr val="000000"/>
                        </a:solidFill>
                        <a:effectLst/>
                        <a:latin typeface="Times New Roman" panose="02020603050405020304" pitchFamily="18" charset="0"/>
                      </a:endParaRPr>
                    </a:p>
                  </a:txBody>
                  <a:tcPr marL="21808" marR="21808" marT="21808" marB="218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spcBef>
                          <a:spcPts val="0"/>
                        </a:spcBef>
                        <a:spcAft>
                          <a:spcPts val="0"/>
                        </a:spcAft>
                      </a:pPr>
                      <a:r>
                        <a:rPr lang="pt-BR" sz="1200" b="1" u="sng" kern="1400" dirty="0">
                          <a:ln>
                            <a:noFill/>
                          </a:ln>
                          <a:solidFill>
                            <a:srgbClr val="000000"/>
                          </a:solidFill>
                          <a:effectLst/>
                          <a:latin typeface="Comic Sans MS" panose="030F0702030302020204" pitchFamily="66" charset="0"/>
                        </a:rPr>
                        <a:t>Group B</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b="1" u="sng" kern="1400" dirty="0">
                          <a:ln>
                            <a:noFill/>
                          </a:ln>
                          <a:solidFill>
                            <a:srgbClr val="000000"/>
                          </a:solidFill>
                          <a:effectLst/>
                          <a:latin typeface="Comic Sans MS" panose="030F0702030302020204" pitchFamily="66" charset="0"/>
                        </a:rPr>
                        <a:t> </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kern="1400" dirty="0">
                          <a:ln>
                            <a:noFill/>
                          </a:ln>
                          <a:solidFill>
                            <a:srgbClr val="000000"/>
                          </a:solidFill>
                          <a:effectLst/>
                          <a:latin typeface="Comic Sans MS" panose="030F0702030302020204" pitchFamily="66" charset="0"/>
                        </a:rPr>
                        <a:t>Percival L</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kern="1400" dirty="0">
                          <a:ln>
                            <a:noFill/>
                          </a:ln>
                          <a:solidFill>
                            <a:srgbClr val="000000"/>
                          </a:solidFill>
                          <a:effectLst/>
                          <a:latin typeface="Comic Sans MS" panose="030F0702030302020204" pitchFamily="66" charset="0"/>
                        </a:rPr>
                        <a:t>Valentino C</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kern="1400" dirty="0">
                          <a:ln>
                            <a:noFill/>
                          </a:ln>
                          <a:solidFill>
                            <a:srgbClr val="000000"/>
                          </a:solidFill>
                          <a:effectLst/>
                          <a:latin typeface="Comic Sans MS" panose="030F0702030302020204" pitchFamily="66" charset="0"/>
                        </a:rPr>
                        <a:t>Logan D-N</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kern="1400" dirty="0">
                          <a:ln>
                            <a:noFill/>
                          </a:ln>
                          <a:solidFill>
                            <a:srgbClr val="000000"/>
                          </a:solidFill>
                          <a:effectLst/>
                          <a:latin typeface="Comic Sans MS" panose="030F0702030302020204" pitchFamily="66" charset="0"/>
                        </a:rPr>
                        <a:t>Zoe S</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kern="1400" dirty="0">
                          <a:ln>
                            <a:noFill/>
                          </a:ln>
                          <a:solidFill>
                            <a:srgbClr val="000000"/>
                          </a:solidFill>
                          <a:effectLst/>
                          <a:latin typeface="Comic Sans MS" panose="030F0702030302020204" pitchFamily="66" charset="0"/>
                        </a:rPr>
                        <a:t>Martha W</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kern="1400" dirty="0">
                          <a:ln>
                            <a:noFill/>
                          </a:ln>
                          <a:solidFill>
                            <a:srgbClr val="000000"/>
                          </a:solidFill>
                          <a:effectLst/>
                          <a:latin typeface="Comic Sans MS" panose="030F0702030302020204" pitchFamily="66" charset="0"/>
                        </a:rPr>
                        <a:t>Oscar M</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kern="1400" dirty="0">
                          <a:ln>
                            <a:noFill/>
                          </a:ln>
                          <a:solidFill>
                            <a:srgbClr val="000000"/>
                          </a:solidFill>
                          <a:effectLst/>
                          <a:latin typeface="Comic Sans MS" panose="030F0702030302020204" pitchFamily="66" charset="0"/>
                        </a:rPr>
                        <a:t> </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b="1" u="sng" kern="1400" dirty="0">
                          <a:ln>
                            <a:noFill/>
                          </a:ln>
                          <a:solidFill>
                            <a:srgbClr val="000000"/>
                          </a:solidFill>
                          <a:effectLst/>
                          <a:latin typeface="Comic Sans MS" panose="030F0702030302020204" pitchFamily="66" charset="0"/>
                        </a:rPr>
                        <a:t> </a:t>
                      </a:r>
                      <a:endParaRPr lang="pt-BR" sz="1200" kern="1400" dirty="0">
                        <a:ln>
                          <a:noFill/>
                        </a:ln>
                        <a:solidFill>
                          <a:srgbClr val="000000"/>
                        </a:solidFill>
                        <a:effectLst/>
                        <a:latin typeface="Times New Roman" panose="02020603050405020304" pitchFamily="18" charset="0"/>
                      </a:endParaRPr>
                    </a:p>
                    <a:p>
                      <a:pPr marR="0" indent="0" algn="l" rtl="0">
                        <a:spcBef>
                          <a:spcPts val="0"/>
                        </a:spcBef>
                        <a:spcAft>
                          <a:spcPts val="0"/>
                        </a:spcAft>
                      </a:pPr>
                      <a:r>
                        <a:rPr lang="pt-BR" sz="1200" kern="1400" dirty="0">
                          <a:ln>
                            <a:noFill/>
                          </a:ln>
                          <a:solidFill>
                            <a:srgbClr val="000000"/>
                          </a:solidFill>
                          <a:effectLst/>
                          <a:latin typeface="Comic Sans MS" panose="030F0702030302020204" pitchFamily="66" charset="0"/>
                        </a:rPr>
                        <a:t> </a:t>
                      </a:r>
                      <a:endParaRPr lang="pt-BR" sz="1200" kern="1400" dirty="0">
                        <a:ln>
                          <a:noFill/>
                        </a:ln>
                        <a:solidFill>
                          <a:srgbClr val="000000"/>
                        </a:solidFill>
                        <a:effectLst/>
                        <a:latin typeface="Times New Roman" panose="02020603050405020304" pitchFamily="18" charset="0"/>
                      </a:endParaRPr>
                    </a:p>
                  </a:txBody>
                  <a:tcPr marL="21808" marR="21808" marT="21808" marB="218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bl>
          </a:graphicData>
        </a:graphic>
      </p:graphicFrame>
      <p:sp>
        <p:nvSpPr>
          <p:cNvPr id="12" name="Control 5"/>
          <p:cNvSpPr>
            <a:spLocks noChangeArrowheads="1" noChangeShapeType="1"/>
          </p:cNvSpPr>
          <p:nvPr/>
        </p:nvSpPr>
        <p:spPr bwMode="auto">
          <a:xfrm>
            <a:off x="3267075" y="2600325"/>
            <a:ext cx="5533051" cy="5822958"/>
          </a:xfrm>
          <a:prstGeom prst="rect">
            <a:avLst/>
          </a:prstGeom>
          <a:noFill/>
          <a:ln>
            <a:noFill/>
          </a:ln>
          <a:effectLst/>
          <a:extLst>
            <a:ext uri="{91240B29-F687-4F45-9708-019B960494DF}">
              <a14:hiddenLine xmlns:a14="http://schemas.microsoft.com/office/drawing/2010/main" w="12700"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13" name="Text Box 6"/>
          <p:cNvSpPr txBox="1">
            <a:spLocks noChangeArrowheads="1"/>
          </p:cNvSpPr>
          <p:nvPr/>
        </p:nvSpPr>
        <p:spPr bwMode="auto">
          <a:xfrm>
            <a:off x="2970477" y="21221"/>
            <a:ext cx="4032251" cy="8636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5560" tIns="35560" rIns="35560" bIns="3556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200" b="1" i="0" u="none" strike="noStrike" cap="none" normalizeH="0" baseline="0" dirty="0" smtClean="0">
                <a:ln>
                  <a:noFill/>
                </a:ln>
                <a:solidFill>
                  <a:srgbClr val="000000"/>
                </a:solidFill>
                <a:effectLst/>
                <a:latin typeface="Comic Sans MS" panose="030F0702030302020204" pitchFamily="66" charset="0"/>
              </a:rPr>
              <a:t>St Peter’s CE School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200" b="1" i="0" u="none" strike="noStrike" cap="none" normalizeH="0" baseline="0" dirty="0" smtClean="0">
                <a:ln>
                  <a:noFill/>
                </a:ln>
                <a:solidFill>
                  <a:srgbClr val="000000"/>
                </a:solidFill>
                <a:effectLst/>
                <a:latin typeface="Comic Sans MS" panose="030F0702030302020204" pitchFamily="66" charset="0"/>
              </a:rPr>
              <a:t>Reception 2021/22</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2702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title"/>
          </p:nvPr>
        </p:nvSpPr>
        <p:spPr bwMode="auto">
          <a:prstGeom prst="rect">
            <a:avLst/>
          </a:prstGeom>
          <a:noFill/>
          <a:ln w="381000" algn="in">
            <a:solidFill>
              <a:srgbClr val="FFFF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dirty="0"/>
          </a:p>
        </p:txBody>
      </p:sp>
      <p:sp>
        <p:nvSpPr>
          <p:cNvPr id="9" name="TextBox 8"/>
          <p:cNvSpPr txBox="1"/>
          <p:nvPr/>
        </p:nvSpPr>
        <p:spPr>
          <a:xfrm>
            <a:off x="683568" y="2847518"/>
            <a:ext cx="8003232" cy="369332"/>
          </a:xfrm>
          <a:prstGeom prst="rect">
            <a:avLst/>
          </a:prstGeom>
          <a:noFill/>
        </p:spPr>
        <p:txBody>
          <a:bodyPr wrap="square" rtlCol="0">
            <a:spAutoFit/>
          </a:bodyPr>
          <a:lstStyle/>
          <a:p>
            <a:r>
              <a:rPr lang="en-GB" dirty="0" smtClean="0"/>
              <a:t> </a:t>
            </a:r>
            <a:endParaRPr lang="en-GB" dirty="0"/>
          </a:p>
        </p:txBody>
      </p:sp>
      <p:sp>
        <p:nvSpPr>
          <p:cNvPr id="11" name="Text Box 2"/>
          <p:cNvSpPr txBox="1">
            <a:spLocks noChangeArrowheads="1"/>
          </p:cNvSpPr>
          <p:nvPr/>
        </p:nvSpPr>
        <p:spPr bwMode="auto">
          <a:xfrm>
            <a:off x="1480815" y="274638"/>
            <a:ext cx="6408738" cy="208756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5560" tIns="35560" rIns="35560" bIns="3556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1" i="0" u="sng" strike="noStrike" cap="none" normalizeH="0" baseline="0" dirty="0" smtClean="0">
                <a:ln>
                  <a:noFill/>
                </a:ln>
                <a:solidFill>
                  <a:srgbClr val="000000"/>
                </a:solidFill>
                <a:effectLst/>
                <a:latin typeface="Comic Sans MS" panose="030F0702030302020204" pitchFamily="66" charset="0"/>
              </a:rPr>
              <a:t>Pre school visits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sng" strike="noStrike" cap="none" normalizeH="0" baseline="0" dirty="0" smtClean="0">
                <a:ln>
                  <a:noFill/>
                </a:ln>
                <a:solidFill>
                  <a:srgbClr val="000000"/>
                </a:solidFill>
                <a:effectLst/>
                <a:latin typeface="Comic Sans MS" panose="030F0702030302020204" pitchFamily="66" charset="0"/>
              </a:rPr>
              <a:t>Visit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000000"/>
                </a:solidFill>
                <a:effectLst/>
                <a:latin typeface="Comic Sans MS" panose="030F0702030302020204" pitchFamily="66" charset="0"/>
              </a:rPr>
              <a:t>Thursday 8th July:  </a:t>
            </a:r>
            <a:r>
              <a:rPr kumimoji="0" lang="en-GB" sz="1800" b="0" i="0" u="none" strike="noStrike" cap="none" normalizeH="0" baseline="0" dirty="0" smtClean="0">
                <a:ln>
                  <a:noFill/>
                </a:ln>
                <a:solidFill>
                  <a:srgbClr val="000000"/>
                </a:solidFill>
                <a:effectLst/>
                <a:latin typeface="Comic Sans MS" panose="030F0702030302020204" pitchFamily="66" charset="0"/>
              </a:rPr>
              <a:t>Group A: 9.30am—10.30am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sng" strike="noStrike" cap="none" normalizeH="0" baseline="0" dirty="0" smtClean="0">
                <a:ln>
                  <a:noFill/>
                </a:ln>
                <a:solidFill>
                  <a:srgbClr val="000000"/>
                </a:solidFill>
                <a:effectLst/>
                <a:latin typeface="Comic Sans MS" panose="030F0702030302020204" pitchFamily="66" charset="0"/>
              </a:rPr>
              <a:t>Visit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000000"/>
                </a:solidFill>
                <a:effectLst/>
                <a:latin typeface="Comic Sans MS" panose="030F0702030302020204" pitchFamily="66" charset="0"/>
              </a:rPr>
              <a:t>Friday 9th July : </a:t>
            </a:r>
            <a:r>
              <a:rPr kumimoji="0" lang="en-GB" sz="1800" b="0" i="0" u="none" strike="noStrike" cap="none" normalizeH="0" baseline="0" dirty="0" smtClean="0">
                <a:ln>
                  <a:noFill/>
                </a:ln>
                <a:solidFill>
                  <a:srgbClr val="000000"/>
                </a:solidFill>
                <a:effectLst/>
                <a:latin typeface="Comic Sans MS" panose="030F0702030302020204" pitchFamily="66" charset="0"/>
              </a:rPr>
              <a:t>Group B  9.30am—10.30am</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TextBox 12"/>
          <p:cNvSpPr txBox="1"/>
          <p:nvPr/>
        </p:nvSpPr>
        <p:spPr>
          <a:xfrm>
            <a:off x="683568" y="3013104"/>
            <a:ext cx="7848872" cy="2677656"/>
          </a:xfrm>
          <a:prstGeom prst="rect">
            <a:avLst/>
          </a:prstGeom>
          <a:noFill/>
        </p:spPr>
        <p:txBody>
          <a:bodyPr wrap="square" rtlCol="0">
            <a:spAutoFit/>
          </a:bodyPr>
          <a:lstStyle/>
          <a:p>
            <a:r>
              <a:rPr lang="en-GB" sz="2400" dirty="0" smtClean="0"/>
              <a:t>Due to current restrictions you will not be able to stay in school during this time.</a:t>
            </a:r>
          </a:p>
          <a:p>
            <a:endParaRPr lang="en-GB" sz="2400" dirty="0"/>
          </a:p>
          <a:p>
            <a:r>
              <a:rPr lang="en-GB" sz="2400" dirty="0" smtClean="0"/>
              <a:t>If you would like to speak to a member of staff, including the SENCO or Well-being Co-ordinator.  Please contact school to make an appointment on </a:t>
            </a:r>
            <a:r>
              <a:rPr lang="en-GB" sz="2400" b="1" dirty="0" smtClean="0"/>
              <a:t>01254 701299</a:t>
            </a:r>
            <a:r>
              <a:rPr lang="en-GB" sz="2400" dirty="0" smtClean="0"/>
              <a:t>.</a:t>
            </a:r>
            <a:endParaRPr lang="en-GB" sz="2400" dirty="0"/>
          </a:p>
          <a:p>
            <a:r>
              <a:rPr lang="en-GB" sz="2400" dirty="0" smtClean="0"/>
              <a:t> </a:t>
            </a:r>
            <a:endParaRPr lang="en-GB" sz="2400" dirty="0"/>
          </a:p>
        </p:txBody>
      </p:sp>
    </p:spTree>
    <p:extLst>
      <p:ext uri="{BB962C8B-B14F-4D97-AF65-F5344CB8AC3E}">
        <p14:creationId xmlns:p14="http://schemas.microsoft.com/office/powerpoint/2010/main" val="364652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8" name="Control 4"/>
          <p:cNvSpPr>
            <a:spLocks noChangeArrowheads="1" noChangeShapeType="1"/>
          </p:cNvSpPr>
          <p:nvPr/>
        </p:nvSpPr>
        <p:spPr bwMode="auto">
          <a:xfrm>
            <a:off x="2618523" y="2919035"/>
            <a:ext cx="4338266" cy="2159581"/>
          </a:xfrm>
          <a:prstGeom prst="rect">
            <a:avLst/>
          </a:prstGeom>
          <a:noFill/>
          <a:ln>
            <a:noFill/>
          </a:ln>
          <a:effectLst/>
          <a:extLst>
            <a:ext uri="{91240B29-F687-4F45-9708-019B960494DF}">
              <a14:hiddenLine xmlns:a14="http://schemas.microsoft.com/office/drawing/2010/main" w="12700"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10" name="Control 5"/>
          <p:cNvSpPr>
            <a:spLocks noChangeArrowheads="1" noChangeShapeType="1"/>
          </p:cNvSpPr>
          <p:nvPr/>
        </p:nvSpPr>
        <p:spPr bwMode="auto">
          <a:xfrm>
            <a:off x="2573566" y="11680652"/>
            <a:ext cx="4428179" cy="548311"/>
          </a:xfrm>
          <a:prstGeom prst="rect">
            <a:avLst/>
          </a:prstGeom>
          <a:noFill/>
          <a:ln>
            <a:noFill/>
          </a:ln>
          <a:effectLst/>
          <a:extLst>
            <a:ext uri="{91240B29-F687-4F45-9708-019B960494DF}">
              <a14:hiddenLine xmlns:a14="http://schemas.microsoft.com/office/drawing/2010/main" w="12700"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12" name="Control 6"/>
          <p:cNvSpPr>
            <a:spLocks noChangeArrowheads="1" noChangeShapeType="1"/>
          </p:cNvSpPr>
          <p:nvPr/>
        </p:nvSpPr>
        <p:spPr bwMode="auto">
          <a:xfrm>
            <a:off x="1655763" y="11472863"/>
            <a:ext cx="6696075" cy="1052512"/>
          </a:xfrm>
          <a:prstGeom prst="rect">
            <a:avLst/>
          </a:prstGeom>
          <a:noFill/>
          <a:ln>
            <a:noFill/>
          </a:ln>
          <a:effectLst/>
          <a:extLst>
            <a:ext uri="{91240B29-F687-4F45-9708-019B960494DF}">
              <a14:hiddenLine xmlns:a14="http://schemas.microsoft.com/office/drawing/2010/main" w="12700"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0695201"/>
              </p:ext>
            </p:extLst>
          </p:nvPr>
        </p:nvGraphicFramePr>
        <p:xfrm>
          <a:off x="1187624" y="2567115"/>
          <a:ext cx="6695949" cy="2015998"/>
        </p:xfrm>
        <a:graphic>
          <a:graphicData uri="http://schemas.openxmlformats.org/drawingml/2006/table">
            <a:tbl>
              <a:tblPr/>
              <a:tblGrid>
                <a:gridCol w="2231983">
                  <a:extLst>
                    <a:ext uri="{9D8B030D-6E8A-4147-A177-3AD203B41FA5}">
                      <a16:colId xmlns:a16="http://schemas.microsoft.com/office/drawing/2014/main" xmlns="" val="20000"/>
                    </a:ext>
                  </a:extLst>
                </a:gridCol>
                <a:gridCol w="2231983">
                  <a:extLst>
                    <a:ext uri="{9D8B030D-6E8A-4147-A177-3AD203B41FA5}">
                      <a16:colId xmlns:a16="http://schemas.microsoft.com/office/drawing/2014/main" xmlns="" val="20001"/>
                    </a:ext>
                  </a:extLst>
                </a:gridCol>
                <a:gridCol w="2231983">
                  <a:extLst>
                    <a:ext uri="{9D8B030D-6E8A-4147-A177-3AD203B41FA5}">
                      <a16:colId xmlns:a16="http://schemas.microsoft.com/office/drawing/2014/main" xmlns="" val="20002"/>
                    </a:ext>
                  </a:extLst>
                </a:gridCol>
              </a:tblGrid>
              <a:tr h="1007999">
                <a:tc>
                  <a:txBody>
                    <a:bodyPr/>
                    <a:lstStyle/>
                    <a:p>
                      <a:pPr marR="0" indent="0" algn="ctr" rtl="0">
                        <a:spcBef>
                          <a:spcPts val="0"/>
                        </a:spcBef>
                        <a:spcAft>
                          <a:spcPts val="0"/>
                        </a:spcAft>
                      </a:pPr>
                      <a:r>
                        <a:rPr lang="en-GB" sz="1800" kern="1400" dirty="0">
                          <a:ln>
                            <a:noFill/>
                          </a:ln>
                          <a:solidFill>
                            <a:srgbClr val="000000"/>
                          </a:solidFill>
                          <a:effectLst/>
                          <a:latin typeface="Comic Sans MS" panose="030F0702030302020204" pitchFamily="66" charset="0"/>
                        </a:rPr>
                        <a:t>Thursday 2nd</a:t>
                      </a:r>
                      <a:endParaRPr lang="en-GB" sz="1000" kern="1400" dirty="0">
                        <a:ln>
                          <a:noFill/>
                        </a:ln>
                        <a:solidFill>
                          <a:srgbClr val="000000"/>
                        </a:solidFill>
                        <a:effectLst/>
                        <a:latin typeface="Times New Roman" panose="02020603050405020304" pitchFamily="18" charset="0"/>
                      </a:endParaRPr>
                    </a:p>
                    <a:p>
                      <a:pPr marR="0" indent="0" algn="ctr" rtl="0">
                        <a:spcBef>
                          <a:spcPts val="0"/>
                        </a:spcBef>
                        <a:spcAft>
                          <a:spcPts val="0"/>
                        </a:spcAft>
                      </a:pPr>
                      <a:r>
                        <a:rPr lang="en-GB" sz="1800" kern="1400" dirty="0">
                          <a:ln>
                            <a:noFill/>
                          </a:ln>
                          <a:solidFill>
                            <a:srgbClr val="000000"/>
                          </a:solidFill>
                          <a:effectLst/>
                          <a:latin typeface="Comic Sans MS" panose="030F0702030302020204" pitchFamily="66" charset="0"/>
                        </a:rPr>
                        <a:t> September</a:t>
                      </a:r>
                      <a:endParaRPr lang="en-GB" sz="1000" kern="1400" dirty="0">
                        <a:ln>
                          <a:noFill/>
                        </a:ln>
                        <a:solidFill>
                          <a:srgbClr val="000000"/>
                        </a:solidFill>
                        <a:effectLst/>
                        <a:latin typeface="Times New Roman" panose="02020603050405020304" pitchFamily="18" charset="0"/>
                      </a:endParaRPr>
                    </a:p>
                  </a:txBody>
                  <a:tcPr marL="35560" marR="35560" marT="35560" marB="355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GB" sz="1800" kern="1400" dirty="0">
                          <a:ln>
                            <a:noFill/>
                          </a:ln>
                          <a:solidFill>
                            <a:srgbClr val="000000"/>
                          </a:solidFill>
                          <a:effectLst/>
                          <a:latin typeface="Comic Sans MS" panose="030F0702030302020204" pitchFamily="66" charset="0"/>
                        </a:rPr>
                        <a:t>Group A</a:t>
                      </a:r>
                      <a:endParaRPr lang="en-GB" sz="1000" kern="1400" dirty="0">
                        <a:ln>
                          <a:noFill/>
                        </a:ln>
                        <a:solidFill>
                          <a:srgbClr val="000000"/>
                        </a:solidFill>
                        <a:effectLst/>
                        <a:latin typeface="Times New Roman" panose="02020603050405020304" pitchFamily="18" charset="0"/>
                      </a:endParaRPr>
                    </a:p>
                    <a:p>
                      <a:pPr marR="0" indent="0" algn="ctr" rtl="0">
                        <a:spcBef>
                          <a:spcPts val="0"/>
                        </a:spcBef>
                        <a:spcAft>
                          <a:spcPts val="0"/>
                        </a:spcAft>
                      </a:pPr>
                      <a:r>
                        <a:rPr lang="en-GB" sz="1800" kern="1400" dirty="0">
                          <a:ln>
                            <a:noFill/>
                          </a:ln>
                          <a:solidFill>
                            <a:srgbClr val="000000"/>
                          </a:solidFill>
                          <a:effectLst/>
                          <a:latin typeface="Comic Sans MS" panose="030F0702030302020204" pitchFamily="66" charset="0"/>
                        </a:rPr>
                        <a:t>8.55 am-11.30 am</a:t>
                      </a:r>
                      <a:endParaRPr lang="en-GB" sz="1000" kern="1400" dirty="0">
                        <a:ln>
                          <a:noFill/>
                        </a:ln>
                        <a:solidFill>
                          <a:srgbClr val="000000"/>
                        </a:solidFill>
                        <a:effectLst/>
                        <a:latin typeface="Times New Roman" panose="02020603050405020304" pitchFamily="18" charset="0"/>
                      </a:endParaRPr>
                    </a:p>
                  </a:txBody>
                  <a:tcPr marL="35560" marR="35560" marT="35560" marB="355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GB" sz="1800" kern="1400">
                          <a:ln>
                            <a:noFill/>
                          </a:ln>
                          <a:solidFill>
                            <a:srgbClr val="000000"/>
                          </a:solidFill>
                          <a:effectLst/>
                          <a:latin typeface="Comic Sans MS" panose="030F0702030302020204" pitchFamily="66" charset="0"/>
                        </a:rPr>
                        <a:t>Group B</a:t>
                      </a:r>
                      <a:endParaRPr lang="en-GB" sz="1000" kern="1400">
                        <a:ln>
                          <a:noFill/>
                        </a:ln>
                        <a:solidFill>
                          <a:srgbClr val="000000"/>
                        </a:solidFill>
                        <a:effectLst/>
                        <a:latin typeface="Times New Roman" panose="02020603050405020304" pitchFamily="18" charset="0"/>
                      </a:endParaRPr>
                    </a:p>
                    <a:p>
                      <a:pPr marR="0" indent="0" algn="ctr" rtl="0">
                        <a:spcBef>
                          <a:spcPts val="0"/>
                        </a:spcBef>
                        <a:spcAft>
                          <a:spcPts val="0"/>
                        </a:spcAft>
                      </a:pPr>
                      <a:r>
                        <a:rPr lang="en-GB" sz="1800" kern="1400">
                          <a:ln>
                            <a:noFill/>
                          </a:ln>
                          <a:solidFill>
                            <a:srgbClr val="000000"/>
                          </a:solidFill>
                          <a:effectLst/>
                          <a:latin typeface="Comic Sans MS" panose="030F0702030302020204" pitchFamily="66" charset="0"/>
                        </a:rPr>
                        <a:t>1.05 pm-3.30 pm</a:t>
                      </a:r>
                      <a:endParaRPr lang="en-GB" sz="1000" kern="1400">
                        <a:ln>
                          <a:noFill/>
                        </a:ln>
                        <a:solidFill>
                          <a:srgbClr val="000000"/>
                        </a:solidFill>
                        <a:effectLst/>
                        <a:latin typeface="Times New Roman" panose="02020603050405020304" pitchFamily="18" charset="0"/>
                      </a:endParaRPr>
                    </a:p>
                  </a:txBody>
                  <a:tcPr marL="35560" marR="35560" marT="35560" marB="355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1007999">
                <a:tc>
                  <a:txBody>
                    <a:bodyPr/>
                    <a:lstStyle/>
                    <a:p>
                      <a:pPr marR="0" indent="0" algn="ctr" rtl="0">
                        <a:spcBef>
                          <a:spcPts val="0"/>
                        </a:spcBef>
                        <a:spcAft>
                          <a:spcPts val="0"/>
                        </a:spcAft>
                      </a:pPr>
                      <a:r>
                        <a:rPr lang="en-GB" sz="1800" kern="1400">
                          <a:ln>
                            <a:noFill/>
                          </a:ln>
                          <a:solidFill>
                            <a:srgbClr val="000000"/>
                          </a:solidFill>
                          <a:effectLst/>
                          <a:latin typeface="Comic Sans MS" panose="030F0702030302020204" pitchFamily="66" charset="0"/>
                        </a:rPr>
                        <a:t>Friday 3rd </a:t>
                      </a:r>
                      <a:endParaRPr lang="en-GB" sz="1000" kern="1400">
                        <a:ln>
                          <a:noFill/>
                        </a:ln>
                        <a:solidFill>
                          <a:srgbClr val="000000"/>
                        </a:solidFill>
                        <a:effectLst/>
                        <a:latin typeface="Times New Roman" panose="02020603050405020304" pitchFamily="18" charset="0"/>
                      </a:endParaRPr>
                    </a:p>
                    <a:p>
                      <a:pPr marR="0" indent="0" algn="ctr" rtl="0">
                        <a:spcBef>
                          <a:spcPts val="0"/>
                        </a:spcBef>
                        <a:spcAft>
                          <a:spcPts val="0"/>
                        </a:spcAft>
                      </a:pPr>
                      <a:r>
                        <a:rPr lang="en-GB" sz="1800" kern="1400">
                          <a:ln>
                            <a:noFill/>
                          </a:ln>
                          <a:solidFill>
                            <a:srgbClr val="000000"/>
                          </a:solidFill>
                          <a:effectLst/>
                          <a:latin typeface="Comic Sans MS" panose="030F0702030302020204" pitchFamily="66" charset="0"/>
                        </a:rPr>
                        <a:t>September </a:t>
                      </a:r>
                      <a:endParaRPr lang="en-GB" sz="1000" kern="1400">
                        <a:ln>
                          <a:noFill/>
                        </a:ln>
                        <a:solidFill>
                          <a:srgbClr val="000000"/>
                        </a:solidFill>
                        <a:effectLst/>
                        <a:latin typeface="Times New Roman" panose="02020603050405020304" pitchFamily="18" charset="0"/>
                      </a:endParaRPr>
                    </a:p>
                  </a:txBody>
                  <a:tcPr marL="35560" marR="35560" marT="35560" marB="355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GB" sz="1800" kern="1400">
                          <a:ln>
                            <a:noFill/>
                          </a:ln>
                          <a:solidFill>
                            <a:srgbClr val="000000"/>
                          </a:solidFill>
                          <a:effectLst/>
                          <a:latin typeface="Comic Sans MS" panose="030F0702030302020204" pitchFamily="66" charset="0"/>
                        </a:rPr>
                        <a:t>Group A</a:t>
                      </a:r>
                      <a:endParaRPr lang="en-GB" sz="1000" kern="1400">
                        <a:ln>
                          <a:noFill/>
                        </a:ln>
                        <a:solidFill>
                          <a:srgbClr val="000000"/>
                        </a:solidFill>
                        <a:effectLst/>
                        <a:latin typeface="Times New Roman" panose="02020603050405020304" pitchFamily="18" charset="0"/>
                      </a:endParaRPr>
                    </a:p>
                    <a:p>
                      <a:pPr marR="0" indent="0" algn="ctr" rtl="0">
                        <a:spcBef>
                          <a:spcPts val="0"/>
                        </a:spcBef>
                        <a:spcAft>
                          <a:spcPts val="0"/>
                        </a:spcAft>
                      </a:pPr>
                      <a:r>
                        <a:rPr lang="en-GB" sz="1800" kern="1400">
                          <a:ln>
                            <a:noFill/>
                          </a:ln>
                          <a:solidFill>
                            <a:srgbClr val="000000"/>
                          </a:solidFill>
                          <a:effectLst/>
                          <a:latin typeface="Comic Sans MS" panose="030F0702030302020204" pitchFamily="66" charset="0"/>
                        </a:rPr>
                        <a:t>8.55 am-11.30 am</a:t>
                      </a:r>
                      <a:endParaRPr lang="en-GB" sz="1000" kern="1400">
                        <a:ln>
                          <a:noFill/>
                        </a:ln>
                        <a:solidFill>
                          <a:srgbClr val="000000"/>
                        </a:solidFill>
                        <a:effectLst/>
                        <a:latin typeface="Times New Roman" panose="02020603050405020304" pitchFamily="18" charset="0"/>
                      </a:endParaRPr>
                    </a:p>
                  </a:txBody>
                  <a:tcPr marL="35560" marR="35560" marT="35560" marB="355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GB" sz="1800" kern="1400" dirty="0">
                          <a:ln>
                            <a:noFill/>
                          </a:ln>
                          <a:solidFill>
                            <a:srgbClr val="000000"/>
                          </a:solidFill>
                          <a:effectLst/>
                          <a:latin typeface="Comic Sans MS" panose="030F0702030302020204" pitchFamily="66" charset="0"/>
                        </a:rPr>
                        <a:t>Group B</a:t>
                      </a:r>
                      <a:endParaRPr lang="en-GB" sz="1000" kern="1400" dirty="0">
                        <a:ln>
                          <a:noFill/>
                        </a:ln>
                        <a:solidFill>
                          <a:srgbClr val="000000"/>
                        </a:solidFill>
                        <a:effectLst/>
                        <a:latin typeface="Times New Roman" panose="02020603050405020304" pitchFamily="18" charset="0"/>
                      </a:endParaRPr>
                    </a:p>
                    <a:p>
                      <a:pPr marR="0" indent="0" algn="ctr" rtl="0">
                        <a:spcBef>
                          <a:spcPts val="0"/>
                        </a:spcBef>
                        <a:spcAft>
                          <a:spcPts val="0"/>
                        </a:spcAft>
                      </a:pPr>
                      <a:r>
                        <a:rPr lang="en-GB" sz="1800" kern="1400" dirty="0">
                          <a:ln>
                            <a:noFill/>
                          </a:ln>
                          <a:solidFill>
                            <a:srgbClr val="000000"/>
                          </a:solidFill>
                          <a:effectLst/>
                          <a:latin typeface="Comic Sans MS" panose="030F0702030302020204" pitchFamily="66" charset="0"/>
                        </a:rPr>
                        <a:t>1.05 pm-3.30 pm</a:t>
                      </a:r>
                      <a:endParaRPr lang="en-GB" sz="1000" kern="1400" dirty="0">
                        <a:ln>
                          <a:noFill/>
                        </a:ln>
                        <a:solidFill>
                          <a:srgbClr val="000000"/>
                        </a:solidFill>
                        <a:effectLst/>
                        <a:latin typeface="Times New Roman" panose="02020603050405020304" pitchFamily="18" charset="0"/>
                      </a:endParaRPr>
                    </a:p>
                  </a:txBody>
                  <a:tcPr marL="35560" marR="35560" marT="35560" marB="355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bl>
          </a:graphicData>
        </a:graphic>
      </p:graphicFrame>
      <p:sp>
        <p:nvSpPr>
          <p:cNvPr id="6" name="Control 1"/>
          <p:cNvSpPr>
            <a:spLocks noChangeArrowheads="1" noChangeShapeType="1"/>
          </p:cNvSpPr>
          <p:nvPr/>
        </p:nvSpPr>
        <p:spPr bwMode="auto">
          <a:xfrm>
            <a:off x="1655763" y="4583113"/>
            <a:ext cx="6696075" cy="2016125"/>
          </a:xfrm>
          <a:prstGeom prst="rect">
            <a:avLst/>
          </a:prstGeom>
          <a:noFill/>
          <a:ln>
            <a:noFill/>
          </a:ln>
          <a:effectLst/>
          <a:extLst>
            <a:ext uri="{91240B29-F687-4F45-9708-019B960494DF}">
              <a14:hiddenLine xmlns:a14="http://schemas.microsoft.com/office/drawing/2010/main" w="12700"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graphicFrame>
        <p:nvGraphicFramePr>
          <p:cNvPr id="7" name="Table 6"/>
          <p:cNvGraphicFramePr>
            <a:graphicFrameLocks noGrp="1"/>
          </p:cNvGraphicFramePr>
          <p:nvPr>
            <p:extLst>
              <p:ext uri="{D42A27DB-BD31-4B8C-83A1-F6EECF244321}">
                <p14:modId xmlns:p14="http://schemas.microsoft.com/office/powerpoint/2010/main" val="583954197"/>
              </p:ext>
            </p:extLst>
          </p:nvPr>
        </p:nvGraphicFramePr>
        <p:xfrm>
          <a:off x="1200500" y="5229200"/>
          <a:ext cx="6695948" cy="972820"/>
        </p:xfrm>
        <a:graphic>
          <a:graphicData uri="http://schemas.openxmlformats.org/drawingml/2006/table">
            <a:tbl>
              <a:tblPr/>
              <a:tblGrid>
                <a:gridCol w="2231983">
                  <a:extLst>
                    <a:ext uri="{9D8B030D-6E8A-4147-A177-3AD203B41FA5}">
                      <a16:colId xmlns:a16="http://schemas.microsoft.com/office/drawing/2014/main" xmlns="" val="20000"/>
                    </a:ext>
                  </a:extLst>
                </a:gridCol>
                <a:gridCol w="4463965">
                  <a:extLst>
                    <a:ext uri="{9D8B030D-6E8A-4147-A177-3AD203B41FA5}">
                      <a16:colId xmlns:a16="http://schemas.microsoft.com/office/drawing/2014/main" xmlns="" val="20001"/>
                    </a:ext>
                  </a:extLst>
                </a:gridCol>
              </a:tblGrid>
              <a:tr h="972820">
                <a:tc>
                  <a:txBody>
                    <a:bodyPr/>
                    <a:lstStyle/>
                    <a:p>
                      <a:pPr marR="0" indent="0" algn="ctr" rtl="0">
                        <a:spcBef>
                          <a:spcPts val="0"/>
                        </a:spcBef>
                        <a:spcAft>
                          <a:spcPts val="0"/>
                        </a:spcAft>
                      </a:pPr>
                      <a:r>
                        <a:rPr lang="en-GB" sz="1800" kern="1400">
                          <a:ln>
                            <a:noFill/>
                          </a:ln>
                          <a:solidFill>
                            <a:srgbClr val="000000"/>
                          </a:solidFill>
                          <a:effectLst/>
                          <a:latin typeface="Comic Sans MS" panose="030F0702030302020204" pitchFamily="66" charset="0"/>
                        </a:rPr>
                        <a:t>Week </a:t>
                      </a:r>
                      <a:endParaRPr lang="en-GB" sz="1000" kern="1400">
                        <a:ln>
                          <a:noFill/>
                        </a:ln>
                        <a:solidFill>
                          <a:srgbClr val="000000"/>
                        </a:solidFill>
                        <a:effectLst/>
                        <a:latin typeface="Times New Roman" panose="02020603050405020304" pitchFamily="18" charset="0"/>
                      </a:endParaRPr>
                    </a:p>
                    <a:p>
                      <a:pPr marR="0" indent="0" algn="ctr" rtl="0">
                        <a:spcBef>
                          <a:spcPts val="0"/>
                        </a:spcBef>
                        <a:spcAft>
                          <a:spcPts val="0"/>
                        </a:spcAft>
                      </a:pPr>
                      <a:r>
                        <a:rPr lang="en-GB" sz="1800" kern="1400">
                          <a:ln>
                            <a:noFill/>
                          </a:ln>
                          <a:solidFill>
                            <a:srgbClr val="000000"/>
                          </a:solidFill>
                          <a:effectLst/>
                          <a:latin typeface="Comic Sans MS" panose="030F0702030302020204" pitchFamily="66" charset="0"/>
                        </a:rPr>
                        <a:t>Commencing</a:t>
                      </a:r>
                      <a:endParaRPr lang="en-GB" sz="1000" kern="1400">
                        <a:ln>
                          <a:noFill/>
                        </a:ln>
                        <a:solidFill>
                          <a:srgbClr val="000000"/>
                        </a:solidFill>
                        <a:effectLst/>
                        <a:latin typeface="Times New Roman" panose="02020603050405020304" pitchFamily="18" charset="0"/>
                      </a:endParaRPr>
                    </a:p>
                    <a:p>
                      <a:pPr marR="0" indent="0" algn="ctr" rtl="0">
                        <a:spcBef>
                          <a:spcPts val="0"/>
                        </a:spcBef>
                        <a:spcAft>
                          <a:spcPts val="0"/>
                        </a:spcAft>
                      </a:pPr>
                      <a:r>
                        <a:rPr lang="en-GB" sz="1800" kern="1400">
                          <a:ln>
                            <a:noFill/>
                          </a:ln>
                          <a:solidFill>
                            <a:srgbClr val="000000"/>
                          </a:solidFill>
                          <a:effectLst/>
                          <a:latin typeface="Comic Sans MS" panose="030F0702030302020204" pitchFamily="66" charset="0"/>
                        </a:rPr>
                        <a:t>6th September</a:t>
                      </a:r>
                      <a:endParaRPr lang="en-GB" sz="1000" kern="1400">
                        <a:ln>
                          <a:noFill/>
                        </a:ln>
                        <a:solidFill>
                          <a:srgbClr val="000000"/>
                        </a:solidFill>
                        <a:effectLst/>
                        <a:latin typeface="Times New Roman" panose="02020603050405020304" pitchFamily="18" charset="0"/>
                      </a:endParaRPr>
                    </a:p>
                  </a:txBody>
                  <a:tcPr marL="35560" marR="35560" marT="35560" marB="355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ctr" rtl="0">
                        <a:spcBef>
                          <a:spcPts val="0"/>
                        </a:spcBef>
                        <a:spcAft>
                          <a:spcPts val="0"/>
                        </a:spcAft>
                      </a:pPr>
                      <a:r>
                        <a:rPr lang="en-GB" sz="1800" kern="1400" dirty="0">
                          <a:ln>
                            <a:noFill/>
                          </a:ln>
                          <a:solidFill>
                            <a:srgbClr val="000000"/>
                          </a:solidFill>
                          <a:effectLst/>
                          <a:latin typeface="Comic Sans MS" panose="030F0702030302020204" pitchFamily="66" charset="0"/>
                        </a:rPr>
                        <a:t>All children full time</a:t>
                      </a:r>
                      <a:endParaRPr lang="en-GB" sz="1000" kern="1400" dirty="0">
                        <a:ln>
                          <a:noFill/>
                        </a:ln>
                        <a:solidFill>
                          <a:srgbClr val="000000"/>
                        </a:solidFill>
                        <a:effectLst/>
                        <a:latin typeface="Times New Roman" panose="02020603050405020304" pitchFamily="18" charset="0"/>
                      </a:endParaRPr>
                    </a:p>
                    <a:p>
                      <a:pPr marR="0" indent="0" algn="ctr" rtl="0">
                        <a:spcBef>
                          <a:spcPts val="0"/>
                        </a:spcBef>
                        <a:spcAft>
                          <a:spcPts val="0"/>
                        </a:spcAft>
                      </a:pPr>
                      <a:r>
                        <a:rPr lang="en-GB" sz="1800" kern="1400" dirty="0">
                          <a:ln>
                            <a:noFill/>
                          </a:ln>
                          <a:solidFill>
                            <a:srgbClr val="000000"/>
                          </a:solidFill>
                          <a:effectLst/>
                          <a:latin typeface="Comic Sans MS" panose="030F0702030302020204" pitchFamily="66" charset="0"/>
                        </a:rPr>
                        <a:t>8.55 am—3.30 pm</a:t>
                      </a:r>
                      <a:endParaRPr lang="en-GB" sz="1000" kern="1400" dirty="0">
                        <a:ln>
                          <a:noFill/>
                        </a:ln>
                        <a:solidFill>
                          <a:srgbClr val="000000"/>
                        </a:solidFill>
                        <a:effectLst/>
                        <a:latin typeface="Times New Roman" panose="02020603050405020304" pitchFamily="18" charset="0"/>
                      </a:endParaRPr>
                    </a:p>
                  </a:txBody>
                  <a:tcPr marL="35560" marR="35560" marT="35560" marB="355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bl>
          </a:graphicData>
        </a:graphic>
      </p:graphicFrame>
      <p:sp>
        <p:nvSpPr>
          <p:cNvPr id="9" name="Control 2"/>
          <p:cNvSpPr>
            <a:spLocks noChangeArrowheads="1" noChangeShapeType="1"/>
          </p:cNvSpPr>
          <p:nvPr/>
        </p:nvSpPr>
        <p:spPr bwMode="auto">
          <a:xfrm>
            <a:off x="1632237" y="9832792"/>
            <a:ext cx="6696075" cy="973137"/>
          </a:xfrm>
          <a:prstGeom prst="rect">
            <a:avLst/>
          </a:prstGeom>
          <a:noFill/>
          <a:ln>
            <a:noFill/>
          </a:ln>
          <a:effectLst/>
          <a:extLst>
            <a:ext uri="{91240B29-F687-4F45-9708-019B960494DF}">
              <a14:hiddenLine xmlns:a14="http://schemas.microsoft.com/office/drawing/2010/main" w="12700"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11" name="Text Box 3"/>
          <p:cNvSpPr txBox="1">
            <a:spLocks noChangeArrowheads="1"/>
          </p:cNvSpPr>
          <p:nvPr/>
        </p:nvSpPr>
        <p:spPr bwMode="auto">
          <a:xfrm>
            <a:off x="2555874" y="581334"/>
            <a:ext cx="4032251" cy="8636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5560" tIns="35560" rIns="35560" bIns="3556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200" b="1" i="0" u="none" strike="noStrike" cap="none" normalizeH="0" baseline="0" dirty="0" smtClean="0">
                <a:ln>
                  <a:noFill/>
                </a:ln>
                <a:solidFill>
                  <a:srgbClr val="000000"/>
                </a:solidFill>
                <a:effectLst/>
                <a:latin typeface="Comic Sans MS" panose="030F0702030302020204" pitchFamily="66" charset="0"/>
              </a:rPr>
              <a:t>St Peter’s CE School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200" b="1" i="0" u="none" strike="noStrike" cap="none" normalizeH="0" baseline="0" dirty="0" smtClean="0">
                <a:ln>
                  <a:noFill/>
                </a:ln>
                <a:solidFill>
                  <a:srgbClr val="000000"/>
                </a:solidFill>
                <a:effectLst/>
                <a:latin typeface="Comic Sans MS" panose="030F0702030302020204" pitchFamily="66" charset="0"/>
              </a:rPr>
              <a:t>Reception 2021/22</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4442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4" name="Text Box 12"/>
          <p:cNvSpPr txBox="1">
            <a:spLocks noGrp="1" noChangeArrowheads="1"/>
          </p:cNvSpPr>
          <p:nvPr>
            <p:ph type="title"/>
          </p:nvPr>
        </p:nvSpPr>
        <p:spPr bwMode="auto">
          <a:xfrm>
            <a:off x="467544" y="116632"/>
            <a:ext cx="8229600" cy="5620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rgbClr val="008000"/>
                </a:solidFill>
                <a:effectLst/>
                <a:latin typeface="Comic Sans MS" pitchFamily="66" charset="0"/>
                <a:cs typeface="Arial" pitchFamily="34" charset="0"/>
              </a:rPr>
              <a:t>School Uniform</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620688"/>
            <a:ext cx="1219200"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552403"/>
            <a:ext cx="1162050"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0232" y="573062"/>
            <a:ext cx="126682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3068960"/>
            <a:ext cx="28194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1431" y="3068960"/>
            <a:ext cx="2819400"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90831" y="3068960"/>
            <a:ext cx="2819400"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6944" y="6093296"/>
            <a:ext cx="56102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1133" y="5193035"/>
            <a:ext cx="150495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9708" y="6236889"/>
            <a:ext cx="29527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048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724128" y="1600200"/>
            <a:ext cx="2962672" cy="4525963"/>
          </a:xfrm>
        </p:spPr>
        <p:txBody>
          <a:bodyPr>
            <a:normAutofit/>
          </a:bodyPr>
          <a:lstStyle/>
          <a:p>
            <a:pPr marL="0" indent="0">
              <a:buNone/>
            </a:pPr>
            <a:r>
              <a:rPr lang="en-GB" sz="2800" dirty="0" smtClean="0">
                <a:latin typeface="Comic Sans MS" panose="030F0702030302020204" pitchFamily="66" charset="0"/>
              </a:rPr>
              <a:t>Please return to school before Friday 9</a:t>
            </a:r>
            <a:r>
              <a:rPr lang="en-GB" sz="2800" baseline="30000" dirty="0" smtClean="0">
                <a:latin typeface="Comic Sans MS" panose="030F0702030302020204" pitchFamily="66" charset="0"/>
              </a:rPr>
              <a:t>th</a:t>
            </a:r>
            <a:r>
              <a:rPr lang="en-GB" sz="2800" dirty="0" smtClean="0">
                <a:latin typeface="Comic Sans MS" panose="030F0702030302020204" pitchFamily="66" charset="0"/>
              </a:rPr>
              <a:t> July 2021</a:t>
            </a:r>
            <a:endParaRPr lang="en-GB" sz="2800" dirty="0">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32828"/>
            <a:ext cx="4536505" cy="649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625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555776" y="-1005081"/>
            <a:ext cx="8075240" cy="4709120"/>
          </a:xfrm>
        </p:spPr>
        <p:txBody>
          <a:bodyPr/>
          <a:lstStyle/>
          <a:p>
            <a:endParaRPr lang="en-GB" dirty="0"/>
          </a:p>
          <a:p>
            <a:endParaRPr lang="en-GB" dirty="0"/>
          </a:p>
          <a:p>
            <a:endParaRPr lang="en-GB" dirty="0"/>
          </a:p>
          <a:p>
            <a:endParaRPr lang="en-GB" dirty="0"/>
          </a:p>
          <a:p>
            <a:endParaRPr lang="en-GB"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927541211"/>
              </p:ext>
            </p:extLst>
          </p:nvPr>
        </p:nvGraphicFramePr>
        <p:xfrm>
          <a:off x="2123728" y="1729343"/>
          <a:ext cx="5159447" cy="4663186"/>
        </p:xfrm>
        <a:graphic>
          <a:graphicData uri="http://schemas.openxmlformats.org/drawingml/2006/table">
            <a:tbl>
              <a:tblPr firstRow="1" firstCol="1" bandRow="1">
                <a:tableStyleId>{5C22544A-7EE6-4342-B048-85BDC9FD1C3A}</a:tableStyleId>
              </a:tblPr>
              <a:tblGrid>
                <a:gridCol w="1719625">
                  <a:extLst>
                    <a:ext uri="{9D8B030D-6E8A-4147-A177-3AD203B41FA5}">
                      <a16:colId xmlns:a16="http://schemas.microsoft.com/office/drawing/2014/main" xmlns="" val="20000"/>
                    </a:ext>
                  </a:extLst>
                </a:gridCol>
                <a:gridCol w="1719625">
                  <a:extLst>
                    <a:ext uri="{9D8B030D-6E8A-4147-A177-3AD203B41FA5}">
                      <a16:colId xmlns:a16="http://schemas.microsoft.com/office/drawing/2014/main" xmlns="" val="20001"/>
                    </a:ext>
                  </a:extLst>
                </a:gridCol>
                <a:gridCol w="1720197">
                  <a:extLst>
                    <a:ext uri="{9D8B030D-6E8A-4147-A177-3AD203B41FA5}">
                      <a16:colId xmlns:a16="http://schemas.microsoft.com/office/drawing/2014/main" xmlns="" val="20002"/>
                    </a:ext>
                  </a:extLst>
                </a:gridCol>
              </a:tblGrid>
              <a:tr h="205726">
                <a:tc>
                  <a:txBody>
                    <a:bodyPr/>
                    <a:lstStyle/>
                    <a:p>
                      <a:pPr algn="ctr">
                        <a:lnSpc>
                          <a:spcPct val="107000"/>
                        </a:lnSpc>
                        <a:spcAft>
                          <a:spcPts val="0"/>
                        </a:spcAft>
                      </a:pPr>
                      <a:r>
                        <a:rPr lang="en-GB" sz="13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tc>
                  <a:txBody>
                    <a:bodyPr/>
                    <a:lstStyle/>
                    <a:p>
                      <a:pPr algn="ctr">
                        <a:lnSpc>
                          <a:spcPct val="107000"/>
                        </a:lnSpc>
                        <a:spcAft>
                          <a:spcPts val="0"/>
                        </a:spcAft>
                      </a:pPr>
                      <a:r>
                        <a:rPr lang="en-GB" sz="1300">
                          <a:effectLst/>
                        </a:rPr>
                        <a:t>Group 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tc>
                  <a:txBody>
                    <a:bodyPr/>
                    <a:lstStyle/>
                    <a:p>
                      <a:pPr algn="ctr">
                        <a:lnSpc>
                          <a:spcPct val="107000"/>
                        </a:lnSpc>
                        <a:spcAft>
                          <a:spcPts val="0"/>
                        </a:spcAft>
                      </a:pPr>
                      <a:r>
                        <a:rPr lang="en-GB" sz="1300">
                          <a:effectLst/>
                        </a:rPr>
                        <a:t>Group 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extLst>
                  <a:ext uri="{0D108BD9-81ED-4DB2-BD59-A6C34878D82A}">
                    <a16:rowId xmlns:a16="http://schemas.microsoft.com/office/drawing/2014/main" xmlns="" val="10000"/>
                  </a:ext>
                </a:extLst>
              </a:tr>
              <a:tr h="1440079">
                <a:tc>
                  <a:txBody>
                    <a:bodyPr/>
                    <a:lstStyle/>
                    <a:p>
                      <a:pPr algn="ctr">
                        <a:lnSpc>
                          <a:spcPct val="107000"/>
                        </a:lnSpc>
                        <a:spcAft>
                          <a:spcPts val="0"/>
                        </a:spcAft>
                      </a:pPr>
                      <a:r>
                        <a:rPr lang="en-GB" sz="1300">
                          <a:effectLst/>
                        </a:rPr>
                        <a:t>3.45-4.15pm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tc>
                  <a:txBody>
                    <a:bodyPr/>
                    <a:lstStyle/>
                    <a:p>
                      <a:pPr algn="ctr">
                        <a:lnSpc>
                          <a:spcPct val="107000"/>
                        </a:lnSpc>
                        <a:spcAft>
                          <a:spcPts val="0"/>
                        </a:spcAft>
                      </a:pPr>
                      <a:r>
                        <a:rPr lang="en-GB" sz="1300">
                          <a:effectLst/>
                        </a:rPr>
                        <a:t>Kian D</a:t>
                      </a:r>
                      <a:endParaRPr lang="en-GB" sz="1000">
                        <a:effectLst/>
                      </a:endParaRPr>
                    </a:p>
                    <a:p>
                      <a:pPr algn="ctr">
                        <a:lnSpc>
                          <a:spcPct val="107000"/>
                        </a:lnSpc>
                        <a:spcAft>
                          <a:spcPts val="0"/>
                        </a:spcAft>
                      </a:pPr>
                      <a:r>
                        <a:rPr lang="en-GB" sz="1300">
                          <a:effectLst/>
                        </a:rPr>
                        <a:t>Charlie A</a:t>
                      </a:r>
                      <a:endParaRPr lang="en-GB" sz="1000">
                        <a:effectLst/>
                      </a:endParaRPr>
                    </a:p>
                    <a:p>
                      <a:pPr algn="ctr">
                        <a:lnSpc>
                          <a:spcPct val="107000"/>
                        </a:lnSpc>
                        <a:spcAft>
                          <a:spcPts val="0"/>
                        </a:spcAft>
                      </a:pPr>
                      <a:r>
                        <a:rPr lang="en-GB" sz="1300">
                          <a:effectLst/>
                        </a:rPr>
                        <a:t>Carter B</a:t>
                      </a:r>
                      <a:endParaRPr lang="en-GB" sz="1000">
                        <a:effectLst/>
                      </a:endParaRPr>
                    </a:p>
                    <a:p>
                      <a:pPr algn="ctr">
                        <a:lnSpc>
                          <a:spcPct val="107000"/>
                        </a:lnSpc>
                        <a:spcAft>
                          <a:spcPts val="0"/>
                        </a:spcAft>
                      </a:pPr>
                      <a:r>
                        <a:rPr lang="en-GB" sz="1300">
                          <a:effectLst/>
                        </a:rPr>
                        <a:t>Theo C </a:t>
                      </a:r>
                      <a:endParaRPr lang="en-GB" sz="1000">
                        <a:effectLst/>
                      </a:endParaRPr>
                    </a:p>
                    <a:p>
                      <a:pPr algn="ctr">
                        <a:lnSpc>
                          <a:spcPct val="107000"/>
                        </a:lnSpc>
                        <a:spcAft>
                          <a:spcPts val="0"/>
                        </a:spcAft>
                      </a:pPr>
                      <a:r>
                        <a:rPr lang="en-GB" sz="1300">
                          <a:effectLst/>
                        </a:rPr>
                        <a:t>Prestyn D</a:t>
                      </a:r>
                      <a:endParaRPr lang="en-GB" sz="1000">
                        <a:effectLst/>
                      </a:endParaRPr>
                    </a:p>
                    <a:p>
                      <a:pPr algn="ctr">
                        <a:lnSpc>
                          <a:spcPct val="107000"/>
                        </a:lnSpc>
                        <a:spcAft>
                          <a:spcPts val="0"/>
                        </a:spcAft>
                      </a:pPr>
                      <a:r>
                        <a:rPr lang="en-GB" sz="1300">
                          <a:effectLst/>
                        </a:rPr>
                        <a:t>Edie F</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tc>
                  <a:txBody>
                    <a:bodyPr/>
                    <a:lstStyle/>
                    <a:p>
                      <a:pPr algn="ctr">
                        <a:lnSpc>
                          <a:spcPct val="107000"/>
                        </a:lnSpc>
                        <a:spcAft>
                          <a:spcPts val="0"/>
                        </a:spcAft>
                      </a:pPr>
                      <a:r>
                        <a:rPr lang="en-GB" sz="1300">
                          <a:effectLst/>
                        </a:rPr>
                        <a:t>Archie K</a:t>
                      </a:r>
                      <a:endParaRPr lang="en-GB" sz="1000">
                        <a:effectLst/>
                      </a:endParaRPr>
                    </a:p>
                    <a:p>
                      <a:pPr algn="ctr">
                        <a:lnSpc>
                          <a:spcPct val="107000"/>
                        </a:lnSpc>
                        <a:spcAft>
                          <a:spcPts val="0"/>
                        </a:spcAft>
                      </a:pPr>
                      <a:r>
                        <a:rPr lang="en-GB" sz="1300">
                          <a:effectLst/>
                        </a:rPr>
                        <a:t>Alex A</a:t>
                      </a:r>
                      <a:endParaRPr lang="en-GB" sz="1000">
                        <a:effectLst/>
                      </a:endParaRPr>
                    </a:p>
                    <a:p>
                      <a:pPr algn="ctr">
                        <a:lnSpc>
                          <a:spcPct val="107000"/>
                        </a:lnSpc>
                        <a:spcAft>
                          <a:spcPts val="0"/>
                        </a:spcAft>
                      </a:pPr>
                      <a:r>
                        <a:rPr lang="en-GB" sz="1300">
                          <a:effectLst/>
                        </a:rPr>
                        <a:t>Noah A</a:t>
                      </a:r>
                      <a:endParaRPr lang="en-GB" sz="1000">
                        <a:effectLst/>
                      </a:endParaRPr>
                    </a:p>
                    <a:p>
                      <a:pPr algn="ctr">
                        <a:lnSpc>
                          <a:spcPct val="107000"/>
                        </a:lnSpc>
                        <a:spcAft>
                          <a:spcPts val="0"/>
                        </a:spcAft>
                      </a:pPr>
                      <a:r>
                        <a:rPr lang="en-GB" sz="1300">
                          <a:effectLst/>
                        </a:rPr>
                        <a:t>Hollie-Mae H </a:t>
                      </a:r>
                      <a:endParaRPr lang="en-GB" sz="1000">
                        <a:effectLst/>
                      </a:endParaRPr>
                    </a:p>
                    <a:p>
                      <a:pPr algn="ctr">
                        <a:lnSpc>
                          <a:spcPct val="107000"/>
                        </a:lnSpc>
                        <a:spcAft>
                          <a:spcPts val="0"/>
                        </a:spcAft>
                      </a:pPr>
                      <a:r>
                        <a:rPr lang="en-GB" sz="1300">
                          <a:effectLst/>
                        </a:rPr>
                        <a:t>Oliver H</a:t>
                      </a:r>
                      <a:endParaRPr lang="en-GB" sz="1000">
                        <a:effectLst/>
                      </a:endParaRPr>
                    </a:p>
                    <a:p>
                      <a:pPr algn="ctr">
                        <a:lnSpc>
                          <a:spcPct val="107000"/>
                        </a:lnSpc>
                        <a:spcAft>
                          <a:spcPts val="0"/>
                        </a:spcAft>
                      </a:pPr>
                      <a:r>
                        <a:rPr lang="en-GB" sz="1300">
                          <a:effectLst/>
                        </a:rPr>
                        <a:t>Myley-Rose M</a:t>
                      </a:r>
                      <a:endParaRPr lang="en-GB" sz="1000">
                        <a:effectLst/>
                      </a:endParaRPr>
                    </a:p>
                    <a:p>
                      <a:pPr algn="ctr">
                        <a:lnSpc>
                          <a:spcPct val="107000"/>
                        </a:lnSpc>
                        <a:spcAft>
                          <a:spcPts val="0"/>
                        </a:spcAft>
                      </a:pPr>
                      <a:r>
                        <a:rPr lang="en-GB" sz="13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extLst>
                  <a:ext uri="{0D108BD9-81ED-4DB2-BD59-A6C34878D82A}">
                    <a16:rowId xmlns:a16="http://schemas.microsoft.com/office/drawing/2014/main" xmlns="" val="10001"/>
                  </a:ext>
                </a:extLst>
              </a:tr>
              <a:tr h="1440079">
                <a:tc>
                  <a:txBody>
                    <a:bodyPr/>
                    <a:lstStyle/>
                    <a:p>
                      <a:pPr algn="ctr">
                        <a:lnSpc>
                          <a:spcPct val="107000"/>
                        </a:lnSpc>
                        <a:spcAft>
                          <a:spcPts val="0"/>
                        </a:spcAft>
                      </a:pPr>
                      <a:r>
                        <a:rPr lang="en-GB" sz="1300">
                          <a:effectLst/>
                        </a:rPr>
                        <a:t>4.30 -5pm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tc>
                  <a:txBody>
                    <a:bodyPr/>
                    <a:lstStyle/>
                    <a:p>
                      <a:pPr algn="ctr">
                        <a:lnSpc>
                          <a:spcPct val="107000"/>
                        </a:lnSpc>
                        <a:spcAft>
                          <a:spcPts val="0"/>
                        </a:spcAft>
                      </a:pPr>
                      <a:r>
                        <a:rPr lang="en-GB" sz="1300">
                          <a:effectLst/>
                        </a:rPr>
                        <a:t>Holly H</a:t>
                      </a:r>
                      <a:endParaRPr lang="en-GB" sz="1000">
                        <a:effectLst/>
                      </a:endParaRPr>
                    </a:p>
                    <a:p>
                      <a:pPr algn="ctr">
                        <a:lnSpc>
                          <a:spcPct val="107000"/>
                        </a:lnSpc>
                        <a:spcAft>
                          <a:spcPts val="0"/>
                        </a:spcAft>
                      </a:pPr>
                      <a:r>
                        <a:rPr lang="en-GB" sz="1300">
                          <a:effectLst/>
                        </a:rPr>
                        <a:t>Jensen M</a:t>
                      </a:r>
                      <a:endParaRPr lang="en-GB" sz="1000">
                        <a:effectLst/>
                      </a:endParaRPr>
                    </a:p>
                    <a:p>
                      <a:pPr algn="ctr">
                        <a:lnSpc>
                          <a:spcPct val="107000"/>
                        </a:lnSpc>
                        <a:spcAft>
                          <a:spcPts val="0"/>
                        </a:spcAft>
                      </a:pPr>
                      <a:r>
                        <a:rPr lang="en-GB" sz="1300">
                          <a:effectLst/>
                        </a:rPr>
                        <a:t>Oscar S</a:t>
                      </a:r>
                      <a:endParaRPr lang="en-GB" sz="1000">
                        <a:effectLst/>
                      </a:endParaRPr>
                    </a:p>
                    <a:p>
                      <a:pPr algn="ctr">
                        <a:lnSpc>
                          <a:spcPct val="107000"/>
                        </a:lnSpc>
                        <a:spcAft>
                          <a:spcPts val="0"/>
                        </a:spcAft>
                      </a:pPr>
                      <a:r>
                        <a:rPr lang="en-GB" sz="1300">
                          <a:effectLst/>
                        </a:rPr>
                        <a:t>Shae S</a:t>
                      </a:r>
                      <a:endParaRPr lang="en-GB" sz="1000">
                        <a:effectLst/>
                      </a:endParaRPr>
                    </a:p>
                    <a:p>
                      <a:pPr algn="ctr">
                        <a:lnSpc>
                          <a:spcPct val="107000"/>
                        </a:lnSpc>
                        <a:spcAft>
                          <a:spcPts val="0"/>
                        </a:spcAft>
                      </a:pPr>
                      <a:r>
                        <a:rPr lang="en-GB" sz="1300">
                          <a:effectLst/>
                        </a:rPr>
                        <a:t>Winter-Snow H-J</a:t>
                      </a:r>
                      <a:endParaRPr lang="en-GB" sz="1000">
                        <a:effectLst/>
                      </a:endParaRPr>
                    </a:p>
                    <a:p>
                      <a:pPr algn="ctr">
                        <a:lnSpc>
                          <a:spcPct val="107000"/>
                        </a:lnSpc>
                        <a:spcAft>
                          <a:spcPts val="0"/>
                        </a:spcAft>
                      </a:pPr>
                      <a:r>
                        <a:rPr lang="en-GB" sz="1300">
                          <a:effectLst/>
                        </a:rPr>
                        <a:t>Hadley 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tc>
                  <a:txBody>
                    <a:bodyPr/>
                    <a:lstStyle/>
                    <a:p>
                      <a:pPr algn="ctr">
                        <a:lnSpc>
                          <a:spcPct val="107000"/>
                        </a:lnSpc>
                        <a:spcAft>
                          <a:spcPts val="0"/>
                        </a:spcAft>
                      </a:pPr>
                      <a:r>
                        <a:rPr lang="en-GB" sz="1300">
                          <a:effectLst/>
                        </a:rPr>
                        <a:t>Violet S</a:t>
                      </a:r>
                      <a:endParaRPr lang="en-GB" sz="1000">
                        <a:effectLst/>
                      </a:endParaRPr>
                    </a:p>
                    <a:p>
                      <a:pPr algn="ctr">
                        <a:lnSpc>
                          <a:spcPct val="107000"/>
                        </a:lnSpc>
                        <a:spcAft>
                          <a:spcPts val="0"/>
                        </a:spcAft>
                      </a:pPr>
                      <a:r>
                        <a:rPr lang="en-GB" sz="1300">
                          <a:effectLst/>
                        </a:rPr>
                        <a:t>Percival L</a:t>
                      </a:r>
                      <a:endParaRPr lang="en-GB" sz="1000">
                        <a:effectLst/>
                      </a:endParaRPr>
                    </a:p>
                    <a:p>
                      <a:pPr algn="ctr">
                        <a:lnSpc>
                          <a:spcPct val="107000"/>
                        </a:lnSpc>
                        <a:spcAft>
                          <a:spcPts val="0"/>
                        </a:spcAft>
                      </a:pPr>
                      <a:r>
                        <a:rPr lang="en-GB" sz="1300">
                          <a:effectLst/>
                        </a:rPr>
                        <a:t>Valentino C</a:t>
                      </a:r>
                      <a:endParaRPr lang="en-GB" sz="1000">
                        <a:effectLst/>
                      </a:endParaRPr>
                    </a:p>
                    <a:p>
                      <a:pPr algn="ctr">
                        <a:lnSpc>
                          <a:spcPct val="107000"/>
                        </a:lnSpc>
                        <a:spcAft>
                          <a:spcPts val="0"/>
                        </a:spcAft>
                      </a:pPr>
                      <a:r>
                        <a:rPr lang="en-GB" sz="1300">
                          <a:effectLst/>
                        </a:rPr>
                        <a:t>Logan D-N</a:t>
                      </a:r>
                      <a:endParaRPr lang="en-GB" sz="1000">
                        <a:effectLst/>
                      </a:endParaRPr>
                    </a:p>
                    <a:p>
                      <a:pPr algn="ctr">
                        <a:lnSpc>
                          <a:spcPct val="107000"/>
                        </a:lnSpc>
                        <a:spcAft>
                          <a:spcPts val="0"/>
                        </a:spcAft>
                      </a:pPr>
                      <a:r>
                        <a:rPr lang="en-GB" sz="1300">
                          <a:effectLst/>
                        </a:rPr>
                        <a:t>Zoe S</a:t>
                      </a:r>
                      <a:endParaRPr lang="en-GB" sz="1000">
                        <a:effectLst/>
                      </a:endParaRPr>
                    </a:p>
                    <a:p>
                      <a:pPr algn="ctr">
                        <a:lnSpc>
                          <a:spcPct val="107000"/>
                        </a:lnSpc>
                        <a:spcAft>
                          <a:spcPts val="0"/>
                        </a:spcAft>
                      </a:pPr>
                      <a:r>
                        <a:rPr lang="en-GB" sz="1300">
                          <a:effectLst/>
                        </a:rPr>
                        <a:t>Martha W</a:t>
                      </a:r>
                      <a:endParaRPr lang="en-GB" sz="1000">
                        <a:effectLst/>
                      </a:endParaRPr>
                    </a:p>
                    <a:p>
                      <a:pPr>
                        <a:lnSpc>
                          <a:spcPct val="107000"/>
                        </a:lnSpc>
                        <a:spcAft>
                          <a:spcPts val="0"/>
                        </a:spcAft>
                      </a:pPr>
                      <a:r>
                        <a:rPr lang="en-GB" sz="13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extLst>
                  <a:ext uri="{0D108BD9-81ED-4DB2-BD59-A6C34878D82A}">
                    <a16:rowId xmlns:a16="http://schemas.microsoft.com/office/drawing/2014/main" xmlns="" val="10002"/>
                  </a:ext>
                </a:extLst>
              </a:tr>
              <a:tr h="1440079">
                <a:tc>
                  <a:txBody>
                    <a:bodyPr/>
                    <a:lstStyle/>
                    <a:p>
                      <a:pPr algn="ctr">
                        <a:lnSpc>
                          <a:spcPct val="107000"/>
                        </a:lnSpc>
                        <a:spcAft>
                          <a:spcPts val="0"/>
                        </a:spcAft>
                      </a:pPr>
                      <a:r>
                        <a:rPr lang="en-GB" sz="1300">
                          <a:effectLst/>
                        </a:rPr>
                        <a:t>5.15-5.45pm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tc>
                  <a:txBody>
                    <a:bodyPr/>
                    <a:lstStyle/>
                    <a:p>
                      <a:pPr algn="ctr">
                        <a:lnSpc>
                          <a:spcPct val="107000"/>
                        </a:lnSpc>
                        <a:spcAft>
                          <a:spcPts val="0"/>
                        </a:spcAft>
                      </a:pPr>
                      <a:r>
                        <a:rPr lang="en-GB" sz="1300">
                          <a:effectLst/>
                        </a:rPr>
                        <a:t>Rianna T</a:t>
                      </a:r>
                      <a:endParaRPr lang="en-GB" sz="1000">
                        <a:effectLst/>
                      </a:endParaRPr>
                    </a:p>
                    <a:p>
                      <a:pPr algn="ctr">
                        <a:lnSpc>
                          <a:spcPct val="107000"/>
                        </a:lnSpc>
                        <a:spcAft>
                          <a:spcPts val="0"/>
                        </a:spcAft>
                      </a:pPr>
                      <a:r>
                        <a:rPr lang="en-GB" sz="1300">
                          <a:effectLst/>
                        </a:rPr>
                        <a:t>Tommy T</a:t>
                      </a:r>
                      <a:endParaRPr lang="en-GB" sz="1000">
                        <a:effectLst/>
                      </a:endParaRPr>
                    </a:p>
                    <a:p>
                      <a:pPr algn="ctr">
                        <a:lnSpc>
                          <a:spcPct val="107000"/>
                        </a:lnSpc>
                        <a:spcAft>
                          <a:spcPts val="0"/>
                        </a:spcAft>
                      </a:pPr>
                      <a:r>
                        <a:rPr lang="en-GB" sz="1300">
                          <a:effectLst/>
                        </a:rPr>
                        <a:t>Myla L</a:t>
                      </a:r>
                      <a:endParaRPr lang="en-GB" sz="1000">
                        <a:effectLst/>
                      </a:endParaRPr>
                    </a:p>
                    <a:p>
                      <a:pPr algn="ctr">
                        <a:lnSpc>
                          <a:spcPct val="107000"/>
                        </a:lnSpc>
                        <a:spcAft>
                          <a:spcPts val="0"/>
                        </a:spcAft>
                      </a:pPr>
                      <a:r>
                        <a:rPr lang="en-GB" sz="1300">
                          <a:effectLst/>
                        </a:rPr>
                        <a:t>Samuel T</a:t>
                      </a:r>
                      <a:endParaRPr lang="en-GB" sz="1000">
                        <a:effectLst/>
                      </a:endParaRPr>
                    </a:p>
                    <a:p>
                      <a:pPr algn="ctr">
                        <a:lnSpc>
                          <a:spcPct val="107000"/>
                        </a:lnSpc>
                        <a:spcAft>
                          <a:spcPts val="0"/>
                        </a:spcAft>
                      </a:pPr>
                      <a:r>
                        <a:rPr lang="en-GB" sz="1300">
                          <a:effectLst/>
                        </a:rPr>
                        <a:t>Bobby W</a:t>
                      </a:r>
                      <a:endParaRPr lang="en-GB" sz="1000">
                        <a:effectLst/>
                      </a:endParaRPr>
                    </a:p>
                    <a:p>
                      <a:pPr algn="ctr">
                        <a:lnSpc>
                          <a:spcPct val="107000"/>
                        </a:lnSpc>
                        <a:spcAft>
                          <a:spcPts val="0"/>
                        </a:spcAft>
                      </a:pPr>
                      <a:r>
                        <a:rPr lang="en-GB" sz="1300">
                          <a:effectLst/>
                        </a:rPr>
                        <a:t>Leo W</a:t>
                      </a:r>
                      <a:endParaRPr lang="en-GB" sz="1000">
                        <a:effectLst/>
                      </a:endParaRPr>
                    </a:p>
                    <a:p>
                      <a:pPr algn="ctr">
                        <a:lnSpc>
                          <a:spcPct val="107000"/>
                        </a:lnSpc>
                        <a:spcAft>
                          <a:spcPts val="0"/>
                        </a:spcAft>
                      </a:pPr>
                      <a:r>
                        <a:rPr lang="en-GB" sz="13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tc>
                  <a:txBody>
                    <a:bodyPr/>
                    <a:lstStyle/>
                    <a:p>
                      <a:pPr algn="ctr">
                        <a:lnSpc>
                          <a:spcPct val="107000"/>
                        </a:lnSpc>
                        <a:spcAft>
                          <a:spcPts val="0"/>
                        </a:spcAft>
                      </a:pPr>
                      <a:r>
                        <a:rPr lang="en-GB" sz="1300" dirty="0">
                          <a:effectLst/>
                        </a:rPr>
                        <a:t>Oscar M</a:t>
                      </a:r>
                      <a:endParaRPr lang="en-GB" sz="1000" dirty="0">
                        <a:effectLst/>
                      </a:endParaRPr>
                    </a:p>
                    <a:p>
                      <a:pPr algn="ctr">
                        <a:lnSpc>
                          <a:spcPct val="107000"/>
                        </a:lnSpc>
                        <a:spcAft>
                          <a:spcPts val="0"/>
                        </a:spcAft>
                      </a:pPr>
                      <a:r>
                        <a:rPr lang="en-GB" sz="1300" dirty="0">
                          <a:effectLst/>
                        </a:rPr>
                        <a:t>Jan W</a:t>
                      </a:r>
                      <a:endParaRPr lang="en-GB" sz="1000" dirty="0">
                        <a:effectLst/>
                      </a:endParaRPr>
                    </a:p>
                    <a:p>
                      <a:pPr algn="ctr">
                        <a:lnSpc>
                          <a:spcPct val="107000"/>
                        </a:lnSpc>
                        <a:spcAft>
                          <a:spcPts val="0"/>
                        </a:spcAft>
                      </a:pPr>
                      <a:r>
                        <a:rPr lang="en-GB" sz="1300" dirty="0" err="1">
                          <a:effectLst/>
                        </a:rPr>
                        <a:t>Huxlee</a:t>
                      </a:r>
                      <a:r>
                        <a:rPr lang="en-GB" sz="1300" dirty="0">
                          <a:effectLst/>
                        </a:rPr>
                        <a:t>-James W</a:t>
                      </a:r>
                      <a:endParaRPr lang="en-GB" sz="1000" dirty="0">
                        <a:effectLst/>
                      </a:endParaRPr>
                    </a:p>
                    <a:p>
                      <a:pPr algn="ctr">
                        <a:lnSpc>
                          <a:spcPct val="107000"/>
                        </a:lnSpc>
                        <a:spcAft>
                          <a:spcPts val="0"/>
                        </a:spcAft>
                      </a:pPr>
                      <a:r>
                        <a:rPr lang="en-GB" sz="1300" dirty="0">
                          <a:effectLst/>
                        </a:rPr>
                        <a:t>Shauna W</a:t>
                      </a:r>
                      <a:endParaRPr lang="en-GB" sz="1000" dirty="0">
                        <a:effectLst/>
                      </a:endParaRPr>
                    </a:p>
                    <a:p>
                      <a:pPr algn="ctr">
                        <a:lnSpc>
                          <a:spcPct val="107000"/>
                        </a:lnSpc>
                        <a:spcAft>
                          <a:spcPts val="0"/>
                        </a:spcAft>
                      </a:pPr>
                      <a:r>
                        <a:rPr lang="en-GB" sz="1300" dirty="0">
                          <a:effectLst/>
                        </a:rPr>
                        <a:t>Bradley 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803" marR="61803" marT="0" marB="0"/>
                </a:tc>
                <a:extLst>
                  <a:ext uri="{0D108BD9-81ED-4DB2-BD59-A6C34878D82A}">
                    <a16:rowId xmlns:a16="http://schemas.microsoft.com/office/drawing/2014/main" xmlns="" val="10003"/>
                  </a:ext>
                </a:extLst>
              </a:tr>
            </a:tbl>
          </a:graphicData>
        </a:graphic>
      </p:graphicFrame>
      <p:sp>
        <p:nvSpPr>
          <p:cNvPr id="7" name="Rectangle 1"/>
          <p:cNvSpPr>
            <a:spLocks noChangeArrowheads="1"/>
          </p:cNvSpPr>
          <p:nvPr/>
        </p:nvSpPr>
        <p:spPr bwMode="auto">
          <a:xfrm>
            <a:off x="611560" y="404664"/>
            <a:ext cx="7798930"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sng"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Tour around the School</a:t>
            </a:r>
            <a:endParaRPr kumimoji="0" lang="en-GB"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Date: </a:t>
            </a:r>
            <a:r>
              <a:rPr kumimoji="0" lang="en-GB" sz="1400" b="1"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14</a:t>
            </a:r>
            <a:r>
              <a:rPr kumimoji="0" lang="en-GB" sz="1400" b="1" i="0" u="none" strike="noStrike" cap="none" normalizeH="0" baseline="3000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th</a:t>
            </a:r>
            <a:r>
              <a:rPr kumimoji="0" lang="en-GB" sz="1400" b="1"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June 2021</a:t>
            </a:r>
            <a:endParaRPr kumimoji="0" lang="en-GB"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Due to current restrictions only 1 parent may attend.</a:t>
            </a:r>
            <a:endParaRPr kumimoji="0" lang="en-GB"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This is only for parents to attend, your child has been given a separate time to visit</a:t>
            </a:r>
            <a:endParaRPr kumimoji="0" lang="en-GB"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19102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693320"/>
            <a:ext cx="8435280" cy="5173211"/>
          </a:xfrm>
          <a:prstGeom prst="rect">
            <a:avLst/>
          </a:prstGeom>
        </p:spPr>
        <p:txBody>
          <a:bodyPr wrap="square">
            <a:spAutoFit/>
          </a:bodyPr>
          <a:lstStyle/>
          <a:p>
            <a:pPr>
              <a:lnSpc>
                <a:spcPct val="107000"/>
              </a:lnSpc>
              <a:spcAft>
                <a:spcPts val="800"/>
              </a:spcAft>
            </a:pPr>
            <a:r>
              <a:rPr lang="en-GB" sz="1200" b="1" dirty="0">
                <a:latin typeface="Comic Sans MS" panose="030F0702030302020204" pitchFamily="66" charset="0"/>
                <a:ea typeface="Calibri" panose="020F0502020204030204" pitchFamily="34" charset="0"/>
                <a:cs typeface="Times New Roman" panose="02020603050405020304" pitchFamily="18" charset="0"/>
              </a:rPr>
              <a:t>School Nursing</a:t>
            </a:r>
            <a:r>
              <a:rPr lang="en-GB" sz="1200" dirty="0">
                <a:latin typeface="Comic Sans MS" panose="030F0702030302020204" pitchFamily="66" charset="0"/>
                <a:ea typeface="Calibri" panose="020F0502020204030204" pitchFamily="34" charset="0"/>
                <a:cs typeface="Times New Roman" panose="02020603050405020304" pitchFamily="18" charset="0"/>
              </a:rPr>
              <a:t> </a:t>
            </a:r>
          </a:p>
          <a:p>
            <a:pPr>
              <a:lnSpc>
                <a:spcPct val="107000"/>
              </a:lnSpc>
              <a:spcAft>
                <a:spcPts val="800"/>
              </a:spcAft>
            </a:pPr>
            <a:r>
              <a:rPr lang="en-GB" sz="1200" b="1" dirty="0">
                <a:latin typeface="Comic Sans MS" panose="030F0702030302020204" pitchFamily="66" charset="0"/>
                <a:ea typeface="Calibri" panose="020F0502020204030204" pitchFamily="34" charset="0"/>
                <a:cs typeface="Times New Roman" panose="02020603050405020304" pitchFamily="18" charset="0"/>
              </a:rPr>
              <a:t>Within your new starters pack you will have received a health needs assessment questionnaire.</a:t>
            </a:r>
            <a:endParaRPr lang="en-GB" sz="120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200" b="1" i="1" dirty="0">
                <a:latin typeface="Comic Sans MS" panose="030F0702030302020204" pitchFamily="66" charset="0"/>
                <a:ea typeface="Calibri" panose="020F0502020204030204" pitchFamily="34" charset="0"/>
                <a:cs typeface="Times New Roman" panose="02020603050405020304" pitchFamily="18" charset="0"/>
              </a:rPr>
              <a:t>Health questionnaires are completed at key times in a child’s schooling:</a:t>
            </a:r>
            <a:endParaRPr lang="en-GB" sz="12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200" dirty="0">
                <a:highlight>
                  <a:srgbClr val="FFFF00"/>
                </a:highlight>
                <a:latin typeface="Comic Sans MS" panose="030F0702030302020204" pitchFamily="66" charset="0"/>
                <a:ea typeface="Calibri" panose="020F0502020204030204" pitchFamily="34" charset="0"/>
                <a:cs typeface="Times New Roman" panose="02020603050405020304" pitchFamily="18" charset="0"/>
              </a:rPr>
              <a:t>For parents to complete prior to reception</a:t>
            </a:r>
            <a:endParaRPr lang="en-GB" sz="12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For year 6 children to complete in school electronically</a:t>
            </a:r>
          </a:p>
          <a:p>
            <a:pPr marL="342900" lvl="0" indent="-342900">
              <a:lnSpc>
                <a:spcPct val="107000"/>
              </a:lnSpc>
              <a:spcAft>
                <a:spcPts val="80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For year 9 children to complete in school electronically</a:t>
            </a:r>
          </a:p>
          <a:p>
            <a:pPr>
              <a:lnSpc>
                <a:spcPct val="107000"/>
              </a:lnSpc>
              <a:spcAft>
                <a:spcPts val="800"/>
              </a:spcAft>
            </a:pPr>
            <a:r>
              <a:rPr lang="en-GB" sz="1200" dirty="0">
                <a:latin typeface="Comic Sans MS" panose="030F0702030302020204" pitchFamily="66" charset="0"/>
                <a:ea typeface="Calibri" panose="020F0502020204030204" pitchFamily="34" charset="0"/>
                <a:cs typeface="Times New Roman" panose="02020603050405020304" pitchFamily="18" charset="0"/>
              </a:rPr>
              <a:t>These opportunities help us to direct our support where it’s needed at key points of transition, so returning you questionnaire prior to starting school will allow us to review the information you have shared and support with school readiness.</a:t>
            </a:r>
          </a:p>
          <a:p>
            <a:pPr>
              <a:lnSpc>
                <a:spcPct val="107000"/>
              </a:lnSpc>
              <a:spcAft>
                <a:spcPts val="800"/>
              </a:spcAft>
            </a:pPr>
            <a:r>
              <a:rPr lang="en-GB" sz="1200" dirty="0">
                <a:latin typeface="Comic Sans MS" panose="030F0702030302020204" pitchFamily="66" charset="0"/>
                <a:ea typeface="Calibri" panose="020F0502020204030204" pitchFamily="34" charset="0"/>
                <a:cs typeface="Times New Roman" panose="02020603050405020304" pitchFamily="18" charset="0"/>
              </a:rPr>
              <a:t>We can support with behaviour, toileting, night time wetting, vision/hearing, understanding how to protect your child with vaccines, home/ car safety or</a:t>
            </a:r>
          </a:p>
          <a:p>
            <a:pPr>
              <a:lnSpc>
                <a:spcPct val="107000"/>
              </a:lnSpc>
              <a:spcAft>
                <a:spcPts val="800"/>
              </a:spcAft>
            </a:pPr>
            <a:r>
              <a:rPr lang="en-GB" sz="1200" dirty="0">
                <a:latin typeface="Comic Sans MS" panose="030F0702030302020204" pitchFamily="66" charset="0"/>
                <a:ea typeface="Calibri" panose="020F0502020204030204" pitchFamily="34" charset="0"/>
                <a:cs typeface="Times New Roman" panose="02020603050405020304" pitchFamily="18" charset="0"/>
              </a:rPr>
              <a:t>Devise health care plans for children with medical needs in partnership with parents and school.</a:t>
            </a:r>
          </a:p>
          <a:p>
            <a:pPr>
              <a:lnSpc>
                <a:spcPct val="107000"/>
              </a:lnSpc>
              <a:spcAft>
                <a:spcPts val="800"/>
              </a:spcAft>
            </a:pPr>
            <a:r>
              <a:rPr lang="en-GB" sz="1200" dirty="0">
                <a:latin typeface="Comic Sans MS" panose="030F0702030302020204" pitchFamily="66" charset="0"/>
                <a:ea typeface="Calibri" panose="020F0502020204030204" pitchFamily="34" charset="0"/>
                <a:cs typeface="Times New Roman" panose="02020603050405020304" pitchFamily="18" charset="0"/>
              </a:rPr>
              <a:t> We also carry out training in schools to help staff manage the needs of children with additional needs (asthma, anaphylaxis, epilepsy, eczema).</a:t>
            </a:r>
          </a:p>
          <a:p>
            <a:pPr>
              <a:lnSpc>
                <a:spcPct val="107000"/>
              </a:lnSpc>
              <a:spcAft>
                <a:spcPts val="800"/>
              </a:spcAft>
            </a:pPr>
            <a:r>
              <a:rPr lang="en-GB" sz="1200" b="1" dirty="0">
                <a:latin typeface="Comic Sans MS" panose="030F0702030302020204" pitchFamily="66" charset="0"/>
                <a:ea typeface="Calibri" panose="020F0502020204030204" pitchFamily="34" charset="0"/>
                <a:cs typeface="Times New Roman" panose="02020603050405020304" pitchFamily="18" charset="0"/>
              </a:rPr>
              <a:t>Please can you return the questionnaire to school as soon as possible to enable us to offer support as soon as possible.</a:t>
            </a:r>
            <a:endParaRPr lang="en-GB" sz="120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latin typeface="Comic Sans MS" panose="030F0702030302020204" pitchFamily="66" charset="0"/>
                <a:ea typeface="Calibri" panose="020F0502020204030204" pitchFamily="34" charset="0"/>
                <a:cs typeface="Times New Roman" panose="02020603050405020304" pitchFamily="18" charset="0"/>
              </a:rPr>
              <a:t>How to get in touch:</a:t>
            </a:r>
            <a:endParaRPr lang="en-GB" sz="120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latin typeface="Comic Sans MS" panose="030F0702030302020204" pitchFamily="66" charset="0"/>
                <a:ea typeface="Calibri" panose="020F0502020204030204" pitchFamily="34" charset="0"/>
                <a:cs typeface="Times New Roman" panose="02020603050405020304" pitchFamily="18" charset="0"/>
              </a:rPr>
              <a:t>Tel: 01254 585000   Option 2 then the area of Blackburn you live in. If you are not sure choose any and we will direct you to the right team.</a:t>
            </a:r>
            <a:endParaRPr lang="en-GB" sz="120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04664"/>
            <a:ext cx="1975485" cy="714375"/>
          </a:xfrm>
          <a:prstGeom prst="rect">
            <a:avLst/>
          </a:prstGeom>
          <a:noFill/>
        </p:spPr>
      </p:pic>
    </p:spTree>
    <p:extLst>
      <p:ext uri="{BB962C8B-B14F-4D97-AF65-F5344CB8AC3E}">
        <p14:creationId xmlns:p14="http://schemas.microsoft.com/office/powerpoint/2010/main" val="2216136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750</Words>
  <Application>Microsoft Office PowerPoint</Application>
  <PresentationFormat>On-screen Show (4:3)</PresentationFormat>
  <Paragraphs>205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Bodoni MT Black</vt:lpstr>
      <vt:lpstr>Calibri</vt:lpstr>
      <vt:lpstr>CCW Cursive Writing 1</vt:lpstr>
      <vt:lpstr>Comic Sans MS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School Uniform</vt:lpstr>
      <vt:lpstr>PowerPoint Presentation</vt:lpstr>
      <vt:lpstr>PowerPoint Presentation</vt:lpstr>
      <vt:lpstr>PowerPoint Presentation</vt:lpstr>
      <vt:lpstr>PowerPoint Presentation</vt:lpstr>
      <vt:lpstr>PowerPoint Presentation</vt:lpstr>
    </vt:vector>
  </TitlesOfParts>
  <Company>St. Peter's CEP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Wareing</dc:creator>
  <cp:lastModifiedBy>Miss. Khan</cp:lastModifiedBy>
  <cp:revision>35</cp:revision>
  <cp:lastPrinted>2021-05-20T07:29:54Z</cp:lastPrinted>
  <dcterms:created xsi:type="dcterms:W3CDTF">2014-06-04T09:14:51Z</dcterms:created>
  <dcterms:modified xsi:type="dcterms:W3CDTF">2021-05-27T15:58:26Z</dcterms:modified>
</cp:coreProperties>
</file>